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59" r:id="rId4"/>
    <p:sldId id="283" r:id="rId5"/>
    <p:sldId id="263" r:id="rId6"/>
    <p:sldId id="261" r:id="rId7"/>
    <p:sldId id="260" r:id="rId8"/>
    <p:sldId id="264" r:id="rId9"/>
    <p:sldId id="265" r:id="rId10"/>
    <p:sldId id="284" r:id="rId11"/>
    <p:sldId id="262" r:id="rId12"/>
    <p:sldId id="266" r:id="rId13"/>
    <p:sldId id="267" r:id="rId14"/>
    <p:sldId id="268" r:id="rId15"/>
    <p:sldId id="269" r:id="rId16"/>
    <p:sldId id="257" r:id="rId17"/>
    <p:sldId id="286" r:id="rId18"/>
    <p:sldId id="270" r:id="rId19"/>
    <p:sldId id="287" r:id="rId20"/>
    <p:sldId id="271" r:id="rId21"/>
    <p:sldId id="272" r:id="rId22"/>
    <p:sldId id="273" r:id="rId23"/>
    <p:sldId id="274" r:id="rId24"/>
    <p:sldId id="275" r:id="rId25"/>
    <p:sldId id="277" r:id="rId26"/>
    <p:sldId id="276" r:id="rId27"/>
    <p:sldId id="288" r:id="rId28"/>
    <p:sldId id="278" r:id="rId29"/>
    <p:sldId id="280" r:id="rId30"/>
    <p:sldId id="279" r:id="rId31"/>
    <p:sldId id="281" r:id="rId32"/>
    <p:sldId id="285" r:id="rId33"/>
    <p:sldId id="289" r:id="rId34"/>
    <p:sldId id="290" r:id="rId35"/>
    <p:sldId id="282" r:id="rId36"/>
    <p:sldId id="291" r:id="rId37"/>
  </p:sldIdLst>
  <p:sldSz cx="12192000" cy="6858000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027" autoAdjust="0"/>
    <p:restoredTop sz="94660"/>
  </p:normalViewPr>
  <p:slideViewPr>
    <p:cSldViewPr snapToGrid="0">
      <p:cViewPr varScale="1">
        <p:scale>
          <a:sx n="55" d="100"/>
          <a:sy n="55" d="100"/>
        </p:scale>
        <p:origin x="108" y="4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C170C8B-14BD-4282-9A4F-76AB2C866A63}" type="doc">
      <dgm:prSet loTypeId="urn:microsoft.com/office/officeart/2005/8/layout/venn1" loCatId="relationship" qsTypeId="urn:microsoft.com/office/officeart/2005/8/quickstyle/simple1" qsCatId="simple" csTypeId="urn:microsoft.com/office/officeart/2005/8/colors/colorful3" csCatId="colorful" phldr="1"/>
      <dgm:spPr/>
    </dgm:pt>
    <dgm:pt modelId="{AA7D9FFE-2517-4557-84C9-EA7AAA34F72B}">
      <dgm:prSet phldrT="[Tekst]" custT="1"/>
      <dgm:spPr/>
      <dgm:t>
        <a:bodyPr/>
        <a:lstStyle/>
        <a:p>
          <a:r>
            <a:rPr lang="pl-PL" sz="1400" dirty="0" err="1"/>
            <a:t>Descriptive</a:t>
          </a:r>
          <a:r>
            <a:rPr lang="pl-PL" sz="1400" dirty="0"/>
            <a:t> </a:t>
          </a:r>
          <a:r>
            <a:rPr lang="pl-PL" sz="1400" dirty="0" err="1"/>
            <a:t>analytics</a:t>
          </a:r>
          <a:endParaRPr lang="pl-PL" sz="1400" dirty="0"/>
        </a:p>
      </dgm:t>
    </dgm:pt>
    <dgm:pt modelId="{164BC836-EC13-45F4-B3CF-21DBD2309AF1}" type="parTrans" cxnId="{6F373A8A-2378-42A0-A9CC-7BBD568BAD42}">
      <dgm:prSet/>
      <dgm:spPr/>
      <dgm:t>
        <a:bodyPr/>
        <a:lstStyle/>
        <a:p>
          <a:endParaRPr lang="pl-PL" sz="1400"/>
        </a:p>
      </dgm:t>
    </dgm:pt>
    <dgm:pt modelId="{2090878A-1101-4CBC-AB2C-6B69A07F662E}" type="sibTrans" cxnId="{6F373A8A-2378-42A0-A9CC-7BBD568BAD42}">
      <dgm:prSet/>
      <dgm:spPr/>
      <dgm:t>
        <a:bodyPr/>
        <a:lstStyle/>
        <a:p>
          <a:endParaRPr lang="pl-PL" sz="1400"/>
        </a:p>
      </dgm:t>
    </dgm:pt>
    <dgm:pt modelId="{F1991968-A95F-49E8-9810-6665AD8D5B51}">
      <dgm:prSet phldrT="[Tekst]" custT="1"/>
      <dgm:spPr/>
      <dgm:t>
        <a:bodyPr/>
        <a:lstStyle/>
        <a:p>
          <a:r>
            <a:rPr lang="pl-PL" sz="1400" dirty="0" err="1"/>
            <a:t>Uncerteinty</a:t>
          </a:r>
          <a:r>
            <a:rPr lang="pl-PL" sz="1400" dirty="0"/>
            <a:t> </a:t>
          </a:r>
          <a:r>
            <a:rPr lang="pl-PL" sz="1400" dirty="0" err="1"/>
            <a:t>measure</a:t>
          </a:r>
          <a:r>
            <a:rPr lang="pl-PL" sz="1400" dirty="0"/>
            <a:t>-</a:t>
          </a:r>
          <a:br>
            <a:rPr lang="pl-PL" sz="1400" dirty="0"/>
          </a:br>
          <a:r>
            <a:rPr lang="pl-PL" sz="1400" dirty="0" err="1"/>
            <a:t>ments</a:t>
          </a:r>
          <a:endParaRPr lang="pl-PL" sz="1400" dirty="0"/>
        </a:p>
      </dgm:t>
    </dgm:pt>
    <dgm:pt modelId="{80A071CF-67D7-4650-AF2F-788DC16A3CEB}" type="parTrans" cxnId="{E45166EB-5598-4983-B2DA-3CDB948B7378}">
      <dgm:prSet/>
      <dgm:spPr/>
      <dgm:t>
        <a:bodyPr/>
        <a:lstStyle/>
        <a:p>
          <a:endParaRPr lang="pl-PL" sz="1400"/>
        </a:p>
      </dgm:t>
    </dgm:pt>
    <dgm:pt modelId="{AB509355-B15D-49DD-A46D-1D29B09057C7}" type="sibTrans" cxnId="{E45166EB-5598-4983-B2DA-3CDB948B7378}">
      <dgm:prSet/>
      <dgm:spPr/>
      <dgm:t>
        <a:bodyPr/>
        <a:lstStyle/>
        <a:p>
          <a:endParaRPr lang="pl-PL" sz="1400"/>
        </a:p>
      </dgm:t>
    </dgm:pt>
    <dgm:pt modelId="{BD600865-56BC-4A5B-B4DE-5186836693B2}">
      <dgm:prSet phldrT="[Tekst]" custT="1"/>
      <dgm:spPr/>
      <dgm:t>
        <a:bodyPr/>
        <a:lstStyle/>
        <a:p>
          <a:r>
            <a:rPr lang="pl-PL" sz="1400" dirty="0"/>
            <a:t>Statistical </a:t>
          </a:r>
          <a:r>
            <a:rPr lang="pl-PL" sz="1400" dirty="0" err="1"/>
            <a:t>inference</a:t>
          </a:r>
          <a:endParaRPr lang="pl-PL" sz="1400" dirty="0"/>
        </a:p>
      </dgm:t>
    </dgm:pt>
    <dgm:pt modelId="{4392B7B5-0FE7-47D1-B551-4E3779AAC238}" type="parTrans" cxnId="{F0E70EB2-04EF-4EED-9F30-3661A125EAF2}">
      <dgm:prSet/>
      <dgm:spPr/>
      <dgm:t>
        <a:bodyPr/>
        <a:lstStyle/>
        <a:p>
          <a:endParaRPr lang="pl-PL" sz="1400"/>
        </a:p>
      </dgm:t>
    </dgm:pt>
    <dgm:pt modelId="{2F995BE7-9BC2-4799-9811-F44BDBE68AA9}" type="sibTrans" cxnId="{F0E70EB2-04EF-4EED-9F30-3661A125EAF2}">
      <dgm:prSet/>
      <dgm:spPr/>
      <dgm:t>
        <a:bodyPr/>
        <a:lstStyle/>
        <a:p>
          <a:endParaRPr lang="pl-PL" sz="1400"/>
        </a:p>
      </dgm:t>
    </dgm:pt>
    <dgm:pt modelId="{67F62187-4A1E-4E98-AFE7-EDD8804AEF74}">
      <dgm:prSet phldrT="[Tekst]" custT="1"/>
      <dgm:spPr/>
      <dgm:t>
        <a:bodyPr/>
        <a:lstStyle/>
        <a:p>
          <a:r>
            <a:rPr lang="pl-PL" sz="1400" dirty="0" err="1"/>
            <a:t>Modelling</a:t>
          </a:r>
          <a:endParaRPr lang="pl-PL" sz="1400" dirty="0"/>
        </a:p>
      </dgm:t>
    </dgm:pt>
    <dgm:pt modelId="{2F7B11A1-EC15-4D20-8E67-7EE6482B9A37}" type="parTrans" cxnId="{D34FA766-32A8-47FB-9CF2-31C013FD11BD}">
      <dgm:prSet/>
      <dgm:spPr/>
      <dgm:t>
        <a:bodyPr/>
        <a:lstStyle/>
        <a:p>
          <a:endParaRPr lang="pl-PL" sz="1400"/>
        </a:p>
      </dgm:t>
    </dgm:pt>
    <dgm:pt modelId="{14F6761B-9F58-42AB-8510-AFEB87A32B60}" type="sibTrans" cxnId="{D34FA766-32A8-47FB-9CF2-31C013FD11BD}">
      <dgm:prSet/>
      <dgm:spPr/>
      <dgm:t>
        <a:bodyPr/>
        <a:lstStyle/>
        <a:p>
          <a:endParaRPr lang="pl-PL" sz="1400"/>
        </a:p>
      </dgm:t>
    </dgm:pt>
    <dgm:pt modelId="{C68ECA39-CCFC-4407-9308-F01CD840B18F}" type="pres">
      <dgm:prSet presAssocID="{BC170C8B-14BD-4282-9A4F-76AB2C866A63}" presName="compositeShape" presStyleCnt="0">
        <dgm:presLayoutVars>
          <dgm:chMax val="7"/>
          <dgm:dir/>
          <dgm:resizeHandles val="exact"/>
        </dgm:presLayoutVars>
      </dgm:prSet>
      <dgm:spPr/>
    </dgm:pt>
    <dgm:pt modelId="{F4EAF329-9233-4513-A954-70046DF9FAA6}" type="pres">
      <dgm:prSet presAssocID="{AA7D9FFE-2517-4557-84C9-EA7AAA34F72B}" presName="circ1" presStyleLbl="vennNode1" presStyleIdx="0" presStyleCnt="4"/>
      <dgm:spPr/>
    </dgm:pt>
    <dgm:pt modelId="{D6D8A59F-08FE-491C-90E4-E44DC75C4E65}" type="pres">
      <dgm:prSet presAssocID="{AA7D9FFE-2517-4557-84C9-EA7AAA34F72B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A1DC7CA8-BC27-4266-BBB6-287F0F2F5D93}" type="pres">
      <dgm:prSet presAssocID="{F1991968-A95F-49E8-9810-6665AD8D5B51}" presName="circ2" presStyleLbl="vennNode1" presStyleIdx="1" presStyleCnt="4"/>
      <dgm:spPr/>
    </dgm:pt>
    <dgm:pt modelId="{2AB22406-D89D-4323-90EF-3FCAC4D275EF}" type="pres">
      <dgm:prSet presAssocID="{F1991968-A95F-49E8-9810-6665AD8D5B51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5F11DF80-6BBF-488A-976B-D60B79845B0B}" type="pres">
      <dgm:prSet presAssocID="{BD600865-56BC-4A5B-B4DE-5186836693B2}" presName="circ3" presStyleLbl="vennNode1" presStyleIdx="2" presStyleCnt="4"/>
      <dgm:spPr/>
    </dgm:pt>
    <dgm:pt modelId="{2D549833-AAD9-4112-A8AB-4457BA18EFEC}" type="pres">
      <dgm:prSet presAssocID="{BD600865-56BC-4A5B-B4DE-5186836693B2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E789D9BF-23E0-463B-9B23-F3F0F036B352}" type="pres">
      <dgm:prSet presAssocID="{67F62187-4A1E-4E98-AFE7-EDD8804AEF74}" presName="circ4" presStyleLbl="vennNode1" presStyleIdx="3" presStyleCnt="4"/>
      <dgm:spPr/>
    </dgm:pt>
    <dgm:pt modelId="{E012B4B4-B287-4D8C-B182-4D721869D506}" type="pres">
      <dgm:prSet presAssocID="{67F62187-4A1E-4E98-AFE7-EDD8804AEF74}" presName="circ4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9F342AE4-9447-406A-B522-FDE2AA8629F2}" type="presOf" srcId="{67F62187-4A1E-4E98-AFE7-EDD8804AEF74}" destId="{E012B4B4-B287-4D8C-B182-4D721869D506}" srcOrd="1" destOrd="0" presId="urn:microsoft.com/office/officeart/2005/8/layout/venn1"/>
    <dgm:cxn modelId="{2DB933D7-8D9B-4915-9372-66CF4E5C686B}" type="presOf" srcId="{67F62187-4A1E-4E98-AFE7-EDD8804AEF74}" destId="{E789D9BF-23E0-463B-9B23-F3F0F036B352}" srcOrd="0" destOrd="0" presId="urn:microsoft.com/office/officeart/2005/8/layout/venn1"/>
    <dgm:cxn modelId="{3D906732-7A16-4910-9956-A629D8B67572}" type="presOf" srcId="{BC170C8B-14BD-4282-9A4F-76AB2C866A63}" destId="{C68ECA39-CCFC-4407-9308-F01CD840B18F}" srcOrd="0" destOrd="0" presId="urn:microsoft.com/office/officeart/2005/8/layout/venn1"/>
    <dgm:cxn modelId="{D34FA766-32A8-47FB-9CF2-31C013FD11BD}" srcId="{BC170C8B-14BD-4282-9A4F-76AB2C866A63}" destId="{67F62187-4A1E-4E98-AFE7-EDD8804AEF74}" srcOrd="3" destOrd="0" parTransId="{2F7B11A1-EC15-4D20-8E67-7EE6482B9A37}" sibTransId="{14F6761B-9F58-42AB-8510-AFEB87A32B60}"/>
    <dgm:cxn modelId="{C7C27332-4D57-437D-AE6A-A6D2476C0C47}" type="presOf" srcId="{BD600865-56BC-4A5B-B4DE-5186836693B2}" destId="{5F11DF80-6BBF-488A-976B-D60B79845B0B}" srcOrd="0" destOrd="0" presId="urn:microsoft.com/office/officeart/2005/8/layout/venn1"/>
    <dgm:cxn modelId="{F0E70EB2-04EF-4EED-9F30-3661A125EAF2}" srcId="{BC170C8B-14BD-4282-9A4F-76AB2C866A63}" destId="{BD600865-56BC-4A5B-B4DE-5186836693B2}" srcOrd="2" destOrd="0" parTransId="{4392B7B5-0FE7-47D1-B551-4E3779AAC238}" sibTransId="{2F995BE7-9BC2-4799-9811-F44BDBE68AA9}"/>
    <dgm:cxn modelId="{D62F37A8-C51B-496C-8C10-FCB727CFFD1E}" type="presOf" srcId="{F1991968-A95F-49E8-9810-6665AD8D5B51}" destId="{A1DC7CA8-BC27-4266-BBB6-287F0F2F5D93}" srcOrd="0" destOrd="0" presId="urn:microsoft.com/office/officeart/2005/8/layout/venn1"/>
    <dgm:cxn modelId="{B050C419-1AD9-466A-A41C-7A7C0AAFCED7}" type="presOf" srcId="{AA7D9FFE-2517-4557-84C9-EA7AAA34F72B}" destId="{D6D8A59F-08FE-491C-90E4-E44DC75C4E65}" srcOrd="1" destOrd="0" presId="urn:microsoft.com/office/officeart/2005/8/layout/venn1"/>
    <dgm:cxn modelId="{71E5C2FC-2610-44F2-8607-1B11743782A0}" type="presOf" srcId="{AA7D9FFE-2517-4557-84C9-EA7AAA34F72B}" destId="{F4EAF329-9233-4513-A954-70046DF9FAA6}" srcOrd="0" destOrd="0" presId="urn:microsoft.com/office/officeart/2005/8/layout/venn1"/>
    <dgm:cxn modelId="{E45166EB-5598-4983-B2DA-3CDB948B7378}" srcId="{BC170C8B-14BD-4282-9A4F-76AB2C866A63}" destId="{F1991968-A95F-49E8-9810-6665AD8D5B51}" srcOrd="1" destOrd="0" parTransId="{80A071CF-67D7-4650-AF2F-788DC16A3CEB}" sibTransId="{AB509355-B15D-49DD-A46D-1D29B09057C7}"/>
    <dgm:cxn modelId="{5A105115-E38A-4FDF-8A39-BFE6EB5C2CC9}" type="presOf" srcId="{BD600865-56BC-4A5B-B4DE-5186836693B2}" destId="{2D549833-AAD9-4112-A8AB-4457BA18EFEC}" srcOrd="1" destOrd="0" presId="urn:microsoft.com/office/officeart/2005/8/layout/venn1"/>
    <dgm:cxn modelId="{6F373A8A-2378-42A0-A9CC-7BBD568BAD42}" srcId="{BC170C8B-14BD-4282-9A4F-76AB2C866A63}" destId="{AA7D9FFE-2517-4557-84C9-EA7AAA34F72B}" srcOrd="0" destOrd="0" parTransId="{164BC836-EC13-45F4-B3CF-21DBD2309AF1}" sibTransId="{2090878A-1101-4CBC-AB2C-6B69A07F662E}"/>
    <dgm:cxn modelId="{6846193C-88A7-4150-8F95-D3742DD28A6D}" type="presOf" srcId="{F1991968-A95F-49E8-9810-6665AD8D5B51}" destId="{2AB22406-D89D-4323-90EF-3FCAC4D275EF}" srcOrd="1" destOrd="0" presId="urn:microsoft.com/office/officeart/2005/8/layout/venn1"/>
    <dgm:cxn modelId="{FDE5458C-7079-4D3A-A59F-08664E7528BD}" type="presParOf" srcId="{C68ECA39-CCFC-4407-9308-F01CD840B18F}" destId="{F4EAF329-9233-4513-A954-70046DF9FAA6}" srcOrd="0" destOrd="0" presId="urn:microsoft.com/office/officeart/2005/8/layout/venn1"/>
    <dgm:cxn modelId="{1C8C1D3D-A32F-4DC3-9ED8-4D1E76A9A26B}" type="presParOf" srcId="{C68ECA39-CCFC-4407-9308-F01CD840B18F}" destId="{D6D8A59F-08FE-491C-90E4-E44DC75C4E65}" srcOrd="1" destOrd="0" presId="urn:microsoft.com/office/officeart/2005/8/layout/venn1"/>
    <dgm:cxn modelId="{46F6B153-A779-493F-91BE-49EC728DE23F}" type="presParOf" srcId="{C68ECA39-CCFC-4407-9308-F01CD840B18F}" destId="{A1DC7CA8-BC27-4266-BBB6-287F0F2F5D93}" srcOrd="2" destOrd="0" presId="urn:microsoft.com/office/officeart/2005/8/layout/venn1"/>
    <dgm:cxn modelId="{3C6BE4B8-7DFA-4CD7-A3FC-2E1015148C48}" type="presParOf" srcId="{C68ECA39-CCFC-4407-9308-F01CD840B18F}" destId="{2AB22406-D89D-4323-90EF-3FCAC4D275EF}" srcOrd="3" destOrd="0" presId="urn:microsoft.com/office/officeart/2005/8/layout/venn1"/>
    <dgm:cxn modelId="{2FF4F7AB-F084-4C80-83DB-E78C1B034A70}" type="presParOf" srcId="{C68ECA39-CCFC-4407-9308-F01CD840B18F}" destId="{5F11DF80-6BBF-488A-976B-D60B79845B0B}" srcOrd="4" destOrd="0" presId="urn:microsoft.com/office/officeart/2005/8/layout/venn1"/>
    <dgm:cxn modelId="{0D212C87-4BB9-49B0-958A-066B6534CB2C}" type="presParOf" srcId="{C68ECA39-CCFC-4407-9308-F01CD840B18F}" destId="{2D549833-AAD9-4112-A8AB-4457BA18EFEC}" srcOrd="5" destOrd="0" presId="urn:microsoft.com/office/officeart/2005/8/layout/venn1"/>
    <dgm:cxn modelId="{39E196F3-93CE-4704-8FF7-856A3CAE36DA}" type="presParOf" srcId="{C68ECA39-CCFC-4407-9308-F01CD840B18F}" destId="{E789D9BF-23E0-463B-9B23-F3F0F036B352}" srcOrd="6" destOrd="0" presId="urn:microsoft.com/office/officeart/2005/8/layout/venn1"/>
    <dgm:cxn modelId="{FB2DBE91-00E3-40E7-8989-1FB2A0CCE89F}" type="presParOf" srcId="{C68ECA39-CCFC-4407-9308-F01CD840B18F}" destId="{E012B4B4-B287-4D8C-B182-4D721869D506}" srcOrd="7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EAF329-9233-4513-A954-70046DF9FAA6}">
      <dsp:nvSpPr>
        <dsp:cNvPr id="0" name=""/>
        <dsp:cNvSpPr/>
      </dsp:nvSpPr>
      <dsp:spPr>
        <a:xfrm>
          <a:off x="4325334" y="44656"/>
          <a:ext cx="2322131" cy="2322131"/>
        </a:xfrm>
        <a:prstGeom prst="ellipse">
          <a:avLst/>
        </a:prstGeom>
        <a:solidFill>
          <a:schemeClr val="accent3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400" kern="1200" dirty="0" err="1"/>
            <a:t>Descriptive</a:t>
          </a:r>
          <a:r>
            <a:rPr lang="pl-PL" sz="1400" kern="1200" dirty="0"/>
            <a:t> </a:t>
          </a:r>
          <a:r>
            <a:rPr lang="pl-PL" sz="1400" kern="1200" dirty="0" err="1"/>
            <a:t>analytics</a:t>
          </a:r>
          <a:endParaRPr lang="pl-PL" sz="1400" kern="1200" dirty="0"/>
        </a:p>
      </dsp:txBody>
      <dsp:txXfrm>
        <a:off x="4593272" y="357250"/>
        <a:ext cx="1786254" cy="736830"/>
      </dsp:txXfrm>
    </dsp:sp>
    <dsp:sp modelId="{A1DC7CA8-BC27-4266-BBB6-287F0F2F5D93}">
      <dsp:nvSpPr>
        <dsp:cNvPr id="0" name=""/>
        <dsp:cNvSpPr/>
      </dsp:nvSpPr>
      <dsp:spPr>
        <a:xfrm>
          <a:off x="5352430" y="1071752"/>
          <a:ext cx="2322131" cy="2322131"/>
        </a:xfrm>
        <a:prstGeom prst="ellipse">
          <a:avLst/>
        </a:prstGeom>
        <a:solidFill>
          <a:schemeClr val="accent3">
            <a:alpha val="50000"/>
            <a:hueOff val="3750088"/>
            <a:satOff val="-5627"/>
            <a:lumOff val="-91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400" kern="1200" dirty="0" err="1"/>
            <a:t>Uncerteinty</a:t>
          </a:r>
          <a:r>
            <a:rPr lang="pl-PL" sz="1400" kern="1200" dirty="0"/>
            <a:t> </a:t>
          </a:r>
          <a:r>
            <a:rPr lang="pl-PL" sz="1400" kern="1200" dirty="0" err="1"/>
            <a:t>measure</a:t>
          </a:r>
          <a:r>
            <a:rPr lang="pl-PL" sz="1400" kern="1200" dirty="0"/>
            <a:t>-</a:t>
          </a:r>
          <a:br>
            <a:rPr lang="pl-PL" sz="1400" kern="1200" dirty="0"/>
          </a:br>
          <a:r>
            <a:rPr lang="pl-PL" sz="1400" kern="1200" dirty="0" err="1"/>
            <a:t>ments</a:t>
          </a:r>
          <a:endParaRPr lang="pl-PL" sz="1400" kern="1200" dirty="0"/>
        </a:p>
      </dsp:txBody>
      <dsp:txXfrm>
        <a:off x="6602809" y="1339691"/>
        <a:ext cx="893127" cy="1786254"/>
      </dsp:txXfrm>
    </dsp:sp>
    <dsp:sp modelId="{5F11DF80-6BBF-488A-976B-D60B79845B0B}">
      <dsp:nvSpPr>
        <dsp:cNvPr id="0" name=""/>
        <dsp:cNvSpPr/>
      </dsp:nvSpPr>
      <dsp:spPr>
        <a:xfrm>
          <a:off x="4325334" y="2098849"/>
          <a:ext cx="2322131" cy="2322131"/>
        </a:xfrm>
        <a:prstGeom prst="ellipse">
          <a:avLst/>
        </a:prstGeom>
        <a:solidFill>
          <a:schemeClr val="accent3">
            <a:alpha val="50000"/>
            <a:hueOff val="7500176"/>
            <a:satOff val="-11253"/>
            <a:lumOff val="-183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400" kern="1200" dirty="0"/>
            <a:t>Statistical </a:t>
          </a:r>
          <a:r>
            <a:rPr lang="pl-PL" sz="1400" kern="1200" dirty="0" err="1"/>
            <a:t>inference</a:t>
          </a:r>
          <a:endParaRPr lang="pl-PL" sz="1400" kern="1200" dirty="0"/>
        </a:p>
      </dsp:txBody>
      <dsp:txXfrm>
        <a:off x="4593272" y="3371555"/>
        <a:ext cx="1786254" cy="736830"/>
      </dsp:txXfrm>
    </dsp:sp>
    <dsp:sp modelId="{E789D9BF-23E0-463B-9B23-F3F0F036B352}">
      <dsp:nvSpPr>
        <dsp:cNvPr id="0" name=""/>
        <dsp:cNvSpPr/>
      </dsp:nvSpPr>
      <dsp:spPr>
        <a:xfrm>
          <a:off x="3298237" y="1071752"/>
          <a:ext cx="2322131" cy="2322131"/>
        </a:xfrm>
        <a:prstGeom prst="ellipse">
          <a:avLst/>
        </a:prstGeom>
        <a:solidFill>
          <a:schemeClr val="accent3">
            <a:alpha val="50000"/>
            <a:hueOff val="11250264"/>
            <a:satOff val="-16880"/>
            <a:lumOff val="-274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1400" kern="1200" dirty="0" err="1"/>
            <a:t>Modelling</a:t>
          </a:r>
          <a:endParaRPr lang="pl-PL" sz="1400" kern="1200" dirty="0"/>
        </a:p>
      </dsp:txBody>
      <dsp:txXfrm>
        <a:off x="3476863" y="1339691"/>
        <a:ext cx="893127" cy="178625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ajd tytułowy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1828800" y="2780929"/>
            <a:ext cx="8255335" cy="1470025"/>
          </a:xfrm>
        </p:spPr>
        <p:txBody>
          <a:bodyPr>
            <a:normAutofit/>
          </a:bodyPr>
          <a:lstStyle>
            <a:lvl1pPr marL="0" algn="ctr" defTabSz="1072866" rtl="0" eaLnBrk="1" fontAlgn="base" latinLnBrk="0" hangingPunct="1">
              <a:spcBef>
                <a:spcPct val="0"/>
              </a:spcBef>
              <a:spcAft>
                <a:spcPct val="0"/>
              </a:spcAft>
              <a:defRPr lang="pl-PL" sz="4400" kern="1200" dirty="0">
                <a:solidFill>
                  <a:prstClr val="white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</a:lstStyle>
          <a:p>
            <a:r>
              <a:rPr lang="pl-PL"/>
              <a:t>Kliknij, aby edytować styl</a:t>
            </a:r>
            <a:endParaRPr lang="pl-PL" dirty="0"/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>
          <a:xfrm>
            <a:off x="1664738" y="1052736"/>
            <a:ext cx="8534400" cy="1296144"/>
          </a:xfrm>
        </p:spPr>
        <p:txBody>
          <a:bodyPr anchor="b">
            <a:normAutofit/>
          </a:bodyPr>
          <a:lstStyle>
            <a:lvl1pPr marL="0" indent="0" algn="ctr" defTabSz="1072866" rtl="0" eaLnBrk="0" fontAlgn="base" latinLnBrk="0" hangingPunct="0">
              <a:spcBef>
                <a:spcPct val="0"/>
              </a:spcBef>
              <a:spcAft>
                <a:spcPct val="0"/>
              </a:spcAft>
              <a:buNone/>
              <a:defRPr lang="pl-PL" sz="2400" b="1" kern="1200" dirty="0" smtClean="0">
                <a:solidFill>
                  <a:schemeClr val="tx2">
                    <a:lumMod val="75000"/>
                  </a:schemeClr>
                </a:solidFill>
                <a:latin typeface="Arial" pitchFamily="34" charset="0"/>
                <a:ea typeface="+mj-ea"/>
                <a:cs typeface="Arial" pitchFamily="34" charset="0"/>
              </a:defRPr>
            </a:lvl1pPr>
            <a:lvl2pPr marL="5364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728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092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457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6821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185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7550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29146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l-PL"/>
              <a:t>Kliknij, aby edytować styl wzorca podtytułu</a:t>
            </a:r>
            <a:endParaRPr lang="pl-PL" dirty="0"/>
          </a:p>
        </p:txBody>
      </p:sp>
      <p:sp>
        <p:nvSpPr>
          <p:cNvPr id="10" name="Symbol zastępczy tekstu 9"/>
          <p:cNvSpPr>
            <a:spLocks noGrp="1"/>
          </p:cNvSpPr>
          <p:nvPr>
            <p:ph type="body" sz="quarter" idx="10"/>
          </p:nvPr>
        </p:nvSpPr>
        <p:spPr>
          <a:xfrm>
            <a:off x="3437243" y="116632"/>
            <a:ext cx="8596647" cy="792162"/>
          </a:xfrm>
        </p:spPr>
        <p:txBody>
          <a:bodyPr>
            <a:noAutofit/>
          </a:bodyPr>
          <a:lstStyle>
            <a:lvl1pPr marL="0" indent="0" algn="r" defTabSz="1072866" rtl="0" eaLnBrk="1" latinLnBrk="0" hangingPunct="1">
              <a:spcBef>
                <a:spcPct val="20000"/>
              </a:spcBef>
              <a:buFont typeface="Arial" pitchFamily="34" charset="0"/>
              <a:buNone/>
              <a:defRPr lang="pl-PL" sz="1800" kern="1200" dirty="0" smtClean="0">
                <a:solidFill>
                  <a:srgbClr val="262D4E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0" indent="0" algn="r" defTabSz="1072866" rtl="0" eaLnBrk="1" latinLnBrk="0" hangingPunct="1">
              <a:spcBef>
                <a:spcPct val="20000"/>
              </a:spcBef>
              <a:buFont typeface="Arial" pitchFamily="34" charset="0"/>
              <a:buNone/>
              <a:defRPr lang="pl-PL" sz="1800" kern="1200" dirty="0" smtClean="0">
                <a:solidFill>
                  <a:srgbClr val="262D4E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0" indent="0" algn="r" defTabSz="1072866" rtl="0" eaLnBrk="1" latinLnBrk="0" hangingPunct="1">
              <a:spcBef>
                <a:spcPct val="20000"/>
              </a:spcBef>
              <a:buFont typeface="Arial" pitchFamily="34" charset="0"/>
              <a:buNone/>
              <a:defRPr lang="pl-PL" sz="1800" kern="1200" dirty="0" smtClean="0">
                <a:solidFill>
                  <a:srgbClr val="262D4E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0" indent="0" algn="r" defTabSz="1072866" rtl="0" eaLnBrk="1" latinLnBrk="0" hangingPunct="1">
              <a:spcBef>
                <a:spcPct val="20000"/>
              </a:spcBef>
              <a:buFont typeface="Arial" pitchFamily="34" charset="0"/>
              <a:buNone/>
              <a:defRPr lang="pl-PL" sz="1800" kern="1200" dirty="0" smtClean="0">
                <a:solidFill>
                  <a:srgbClr val="262D4E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0" indent="0" algn="r" defTabSz="1072866" rtl="0" eaLnBrk="1" latinLnBrk="0" hangingPunct="1">
              <a:spcBef>
                <a:spcPct val="20000"/>
              </a:spcBef>
              <a:buFont typeface="Arial" pitchFamily="34" charset="0"/>
              <a:buNone/>
              <a:defRPr lang="pl-PL" sz="1800" kern="1200" dirty="0" smtClean="0">
                <a:solidFill>
                  <a:srgbClr val="262D4E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23916153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609600" y="1484784"/>
            <a:ext cx="10972800" cy="4464496"/>
          </a:xfrm>
        </p:spPr>
        <p:txBody>
          <a:bodyPr>
            <a:normAutofit/>
          </a:bodyPr>
          <a:lstStyle>
            <a:lvl1pPr>
              <a:defRPr sz="2400">
                <a:latin typeface="Arial" pitchFamily="34" charset="0"/>
                <a:cs typeface="Arial" pitchFamily="34" charset="0"/>
              </a:defRPr>
            </a:lvl1pPr>
            <a:lvl2pPr>
              <a:defRPr sz="2000">
                <a:latin typeface="Arial" pitchFamily="34" charset="0"/>
                <a:cs typeface="Arial" pitchFamily="34" charset="0"/>
              </a:defRPr>
            </a:lvl2pPr>
            <a:lvl3pPr>
              <a:defRPr sz="1600">
                <a:latin typeface="Arial" pitchFamily="34" charset="0"/>
                <a:cs typeface="Arial" pitchFamily="34" charset="0"/>
              </a:defRPr>
            </a:lvl3pPr>
            <a:lvl4pPr>
              <a:defRPr sz="1400">
                <a:latin typeface="Arial" pitchFamily="34" charset="0"/>
                <a:cs typeface="Arial" pitchFamily="34" charset="0"/>
              </a:defRPr>
            </a:lvl4pPr>
            <a:lvl5pPr>
              <a:defRPr sz="1400"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pl-PL" dirty="0"/>
          </a:p>
        </p:txBody>
      </p:sp>
      <p:sp>
        <p:nvSpPr>
          <p:cNvPr id="4" name="Tytuł 1"/>
          <p:cNvSpPr>
            <a:spLocks noGrp="1"/>
          </p:cNvSpPr>
          <p:nvPr>
            <p:ph type="title"/>
          </p:nvPr>
        </p:nvSpPr>
        <p:spPr>
          <a:xfrm>
            <a:off x="609600" y="274640"/>
            <a:ext cx="10972800" cy="994121"/>
          </a:xfrm>
        </p:spPr>
        <p:txBody>
          <a:bodyPr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lang="pl-PL" sz="3200" b="1" kern="1200" dirty="0" smtClean="0">
                <a:solidFill>
                  <a:srgbClr val="05274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pl-PL"/>
              <a:t>Kliknij, aby edytować styl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5713554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 b="1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9261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pl-PL" dirty="0"/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6189785" y="1600201"/>
            <a:ext cx="539261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</p:spTree>
    <p:extLst>
      <p:ext uri="{BB962C8B-B14F-4D97-AF65-F5344CB8AC3E}">
        <p14:creationId xmlns:p14="http://schemas.microsoft.com/office/powerpoint/2010/main" val="18220402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 b="1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754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754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tekstu 4"/>
          <p:cNvSpPr>
            <a:spLocks noGrp="1"/>
          </p:cNvSpPr>
          <p:nvPr>
            <p:ph type="body" sz="quarter" idx="3"/>
          </p:nvPr>
        </p:nvSpPr>
        <p:spPr>
          <a:xfrm>
            <a:off x="6193693" y="1535113"/>
            <a:ext cx="538870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Symbol zastępczy zawartości 5"/>
          <p:cNvSpPr>
            <a:spLocks noGrp="1"/>
          </p:cNvSpPr>
          <p:nvPr>
            <p:ph sz="quarter" idx="4"/>
          </p:nvPr>
        </p:nvSpPr>
        <p:spPr>
          <a:xfrm>
            <a:off x="6193693" y="2174875"/>
            <a:ext cx="538870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</p:spTree>
    <p:extLst>
      <p:ext uri="{BB962C8B-B14F-4D97-AF65-F5344CB8AC3E}">
        <p14:creationId xmlns:p14="http://schemas.microsoft.com/office/powerpoint/2010/main" val="4216266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609600" y="1484784"/>
            <a:ext cx="10972800" cy="4464496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>
              <a:defRPr sz="20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2pPr>
            <a:lvl3pPr>
              <a:defRPr sz="16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pl-PL" dirty="0"/>
          </a:p>
        </p:txBody>
      </p:sp>
      <p:sp>
        <p:nvSpPr>
          <p:cNvPr id="4" name="Tytuł 1"/>
          <p:cNvSpPr>
            <a:spLocks noGrp="1"/>
          </p:cNvSpPr>
          <p:nvPr>
            <p:ph type="title"/>
          </p:nvPr>
        </p:nvSpPr>
        <p:spPr>
          <a:xfrm>
            <a:off x="609600" y="274640"/>
            <a:ext cx="10972800" cy="994121"/>
          </a:xfrm>
        </p:spPr>
        <p:txBody>
          <a:bodyPr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lang="pl-PL" sz="3200" b="1" kern="1200" dirty="0" smtClean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pl-PL"/>
              <a:t>Kliknij, aby edytować styl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6104053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ytuł 1"/>
          <p:cNvSpPr>
            <a:spLocks noGrp="1"/>
          </p:cNvSpPr>
          <p:nvPr>
            <p:ph type="title"/>
          </p:nvPr>
        </p:nvSpPr>
        <p:spPr>
          <a:xfrm>
            <a:off x="609600" y="274640"/>
            <a:ext cx="10972800" cy="994121"/>
          </a:xfrm>
        </p:spPr>
        <p:txBody>
          <a:bodyPr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lang="pl-PL" sz="3200" b="1" kern="1200" dirty="0" smtClean="0">
                <a:solidFill>
                  <a:srgbClr val="05274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pl-PL"/>
              <a:t>Kliknij, aby edytować styl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9462725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586248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Tytuł i zawartość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609600" y="1052736"/>
            <a:ext cx="10972800" cy="4104456"/>
          </a:xfrm>
        </p:spPr>
        <p:txBody>
          <a:bodyPr>
            <a:noAutofit/>
          </a:bodyPr>
          <a:lstStyle>
            <a:lvl1pPr marL="342900" indent="-342900" algn="ctr" defTabSz="914400" rtl="0" eaLnBrk="0" latinLnBrk="0" hangingPunct="0">
              <a:spcBef>
                <a:spcPct val="20000"/>
              </a:spcBef>
              <a:buFont typeface="Arial" panose="020B0604020202020204" pitchFamily="34" charset="0"/>
              <a:buNone/>
              <a:defRPr lang="pl-PL" sz="4400" kern="1200" dirty="0" smtClean="0">
                <a:solidFill>
                  <a:srgbClr val="18396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342900" indent="-342900" algn="ctr" defTabSz="914400" rtl="0" eaLnBrk="0" latinLnBrk="0" hangingPunct="0">
              <a:spcBef>
                <a:spcPct val="20000"/>
              </a:spcBef>
              <a:buFont typeface="Arial" panose="020B0604020202020204" pitchFamily="34" charset="0"/>
              <a:buNone/>
              <a:defRPr lang="pl-PL" sz="4400" kern="1200" dirty="0" smtClean="0">
                <a:solidFill>
                  <a:srgbClr val="18396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342900" indent="-342900" algn="ctr" defTabSz="914400" rtl="0" eaLnBrk="0" latinLnBrk="0" hangingPunct="0">
              <a:spcBef>
                <a:spcPct val="20000"/>
              </a:spcBef>
              <a:buFont typeface="Arial" panose="020B0604020202020204" pitchFamily="34" charset="0"/>
              <a:buNone/>
              <a:defRPr lang="pl-PL" sz="4400" kern="1200" dirty="0" smtClean="0">
                <a:solidFill>
                  <a:srgbClr val="18396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342900" indent="-342900" algn="ctr" defTabSz="914400" rtl="0" eaLnBrk="0" latinLnBrk="0" hangingPunct="0">
              <a:spcBef>
                <a:spcPct val="20000"/>
              </a:spcBef>
              <a:buFont typeface="Arial" panose="020B0604020202020204" pitchFamily="34" charset="0"/>
              <a:buNone/>
              <a:defRPr lang="pl-PL" sz="4400" kern="1200" dirty="0" smtClean="0">
                <a:solidFill>
                  <a:srgbClr val="18396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342900" indent="-342900" algn="ctr" defTabSz="914400" rtl="0" eaLnBrk="0" latinLnBrk="0" hangingPunct="0">
              <a:spcBef>
                <a:spcPct val="20000"/>
              </a:spcBef>
              <a:buFont typeface="Arial" panose="020B0604020202020204" pitchFamily="34" charset="0"/>
              <a:buNone/>
              <a:defRPr lang="pl-PL" sz="4400" kern="1200" dirty="0" smtClean="0">
                <a:solidFill>
                  <a:srgbClr val="18396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pl-PL"/>
              <a:t>Kliknij, aby edytować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35355269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/>
              <a:t>Kliknij, aby edytować styl wzorca podtytułu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6BFF21-A8C3-4CB0-9A8D-5DD20A27A89F}" type="datetimeFigureOut">
              <a:rPr lang="pl-PL" smtClean="0"/>
              <a:t>23.02.2017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07D613-E5E7-4E2C-8C84-EA853D0D6408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1669688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e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1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ytułu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107287" tIns="53643" rIns="107287" bIns="53643" rtlCol="0" anchor="ctr">
            <a:normAutofit/>
          </a:bodyPr>
          <a:lstStyle/>
          <a:p>
            <a:r>
              <a:rPr lang="pl-PL" dirty="0"/>
              <a:t>Kliknij, aby edytować styl</a:t>
            </a:r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609600" y="1600202"/>
            <a:ext cx="10972800" cy="4525963"/>
          </a:xfrm>
          <a:prstGeom prst="rect">
            <a:avLst/>
          </a:prstGeom>
        </p:spPr>
        <p:txBody>
          <a:bodyPr vert="horz" lIns="107287" tIns="53643" rIns="107287" bIns="53643" rtlCol="0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2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 vert="horz" lIns="107287" tIns="53643" rIns="107287" bIns="53643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886BFF21-A8C3-4CB0-9A8D-5DD20A27A89F}" type="datetimeFigureOut">
              <a:rPr lang="pl-PL" smtClean="0"/>
              <a:t>23.02.2017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3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</p:spPr>
        <p:txBody>
          <a:bodyPr vert="horz" lIns="107287" tIns="53643" rIns="107287" bIns="53643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4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</p:spPr>
        <p:txBody>
          <a:bodyPr vert="horz" lIns="107287" tIns="53643" rIns="107287" bIns="53643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4207D613-E5E7-4E2C-8C84-EA853D0D6408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5456253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txStyles>
    <p:titleStyle>
      <a:lvl1pPr algn="ctr" defTabSz="1072866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402325" indent="-402325" algn="l" defTabSz="1072866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871703" indent="-335270" algn="l" defTabSz="1072866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341082" indent="-268216" algn="l" defTabSz="1072866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877515" indent="-268216" algn="l" defTabSz="1072866" rtl="0" eaLnBrk="1" latinLnBrk="0" hangingPunct="1">
        <a:spcBef>
          <a:spcPct val="20000"/>
        </a:spcBef>
        <a:buFont typeface="Arial" pitchFamily="34" charset="0"/>
        <a:buChar char="–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413947" indent="-268216" algn="l" defTabSz="1072866" rtl="0" eaLnBrk="1" latinLnBrk="0" hangingPunct="1">
        <a:spcBef>
          <a:spcPct val="20000"/>
        </a:spcBef>
        <a:buFont typeface="Arial" pitchFamily="34" charset="0"/>
        <a:buChar char="»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950380" indent="-268216" algn="l" defTabSz="1072866" rtl="0" eaLnBrk="1" latinLnBrk="0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6pPr>
      <a:lvl7pPr marL="3486813" indent="-268216" algn="l" defTabSz="1072866" rtl="0" eaLnBrk="1" latinLnBrk="0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7pPr>
      <a:lvl8pPr marL="4023246" indent="-268216" algn="l" defTabSz="1072866" rtl="0" eaLnBrk="1" latinLnBrk="0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8pPr>
      <a:lvl9pPr marL="4559678" indent="-268216" algn="l" defTabSz="1072866" rtl="0" eaLnBrk="1" latinLnBrk="0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1072866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36433" algn="l" defTabSz="1072866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72866" algn="l" defTabSz="1072866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09298" algn="l" defTabSz="1072866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145731" algn="l" defTabSz="1072866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682164" algn="l" defTabSz="1072866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218597" algn="l" defTabSz="1072866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755029" algn="l" defTabSz="1072866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291462" algn="l" defTabSz="1072866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3" Type="http://schemas.openxmlformats.org/officeDocument/2006/relationships/image" Target="../media/image24.png"/><Relationship Id="rId7" Type="http://schemas.openxmlformats.org/officeDocument/2006/relationships/image" Target="../media/image28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png"/><Relationship Id="rId9" Type="http://schemas.openxmlformats.org/officeDocument/2006/relationships/image" Target="../media/image30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github.com/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 dirty="0"/>
              <a:t>IT-</a:t>
            </a:r>
            <a:r>
              <a:rPr lang="pl-PL" dirty="0" err="1"/>
              <a:t>Solvable</a:t>
            </a:r>
            <a:r>
              <a:rPr lang="pl-PL" dirty="0"/>
              <a:t> </a:t>
            </a:r>
            <a:r>
              <a:rPr lang="pl-PL" dirty="0" err="1"/>
              <a:t>Problems</a:t>
            </a:r>
            <a:r>
              <a:rPr lang="pl-PL" dirty="0"/>
              <a:t> in </a:t>
            </a:r>
            <a:r>
              <a:rPr lang="pl-PL" dirty="0" err="1"/>
              <a:t>Economics</a:t>
            </a:r>
            <a:r>
              <a:rPr lang="pl-PL" dirty="0"/>
              <a:t> &amp; Business</a:t>
            </a:r>
          </a:p>
        </p:txBody>
      </p:sp>
      <p:sp>
        <p:nvSpPr>
          <p:cNvPr id="5" name="Podtytuł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l-PL" dirty="0" err="1"/>
              <a:t>Introduction</a:t>
            </a:r>
            <a:r>
              <a:rPr lang="pl-PL" dirty="0"/>
              <a:t> to Programming in Business</a:t>
            </a:r>
          </a:p>
        </p:txBody>
      </p:sp>
      <p:sp>
        <p:nvSpPr>
          <p:cNvPr id="6" name="Symbol zastępczy tekstu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l-PL" dirty="0"/>
              <a:t>dr Marcin Skurczyński</a:t>
            </a:r>
          </a:p>
        </p:txBody>
      </p:sp>
      <p:pic>
        <p:nvPicPr>
          <p:cNvPr id="7" name="Obraz 6"/>
          <p:cNvPicPr>
            <a:picLocks noChangeAspect="1"/>
          </p:cNvPicPr>
          <p:nvPr/>
        </p:nvPicPr>
        <p:blipFill rotWithShape="1">
          <a:blip r:embed="rId2"/>
          <a:srcRect l="39149" t="25339" r="35110" b="7551"/>
          <a:stretch/>
        </p:blipFill>
        <p:spPr>
          <a:xfrm>
            <a:off x="1120877" y="1601058"/>
            <a:ext cx="1415845" cy="1179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7003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4632"/>
            <a:ext cx="12192000" cy="5188398"/>
          </a:xfrm>
          <a:prstGeom prst="rect">
            <a:avLst/>
          </a:prstGeom>
        </p:spPr>
      </p:pic>
      <p:sp>
        <p:nvSpPr>
          <p:cNvPr id="5" name="Prostokąt 4"/>
          <p:cNvSpPr/>
          <p:nvPr/>
        </p:nvSpPr>
        <p:spPr>
          <a:xfrm>
            <a:off x="10412346" y="5673030"/>
            <a:ext cx="177965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000" dirty="0"/>
              <a:t>http://www.marinetraffic.com</a:t>
            </a:r>
          </a:p>
        </p:txBody>
      </p:sp>
    </p:spTree>
    <p:extLst>
      <p:ext uri="{BB962C8B-B14F-4D97-AF65-F5344CB8AC3E}">
        <p14:creationId xmlns:p14="http://schemas.microsoft.com/office/powerpoint/2010/main" val="3174891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Symbol zastępczy zawartości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87937201"/>
              </p:ext>
            </p:extLst>
          </p:nvPr>
        </p:nvGraphicFramePr>
        <p:xfrm>
          <a:off x="609600" y="1484313"/>
          <a:ext cx="10972800" cy="44656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ytuł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Different</a:t>
            </a:r>
            <a:r>
              <a:rPr lang="pl-PL" dirty="0"/>
              <a:t> </a:t>
            </a:r>
            <a:r>
              <a:rPr lang="pl-PL" dirty="0" err="1"/>
              <a:t>applications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5026393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Available</a:t>
            </a:r>
            <a:r>
              <a:rPr lang="pl-PL" dirty="0"/>
              <a:t> software?</a:t>
            </a:r>
          </a:p>
        </p:txBody>
      </p:sp>
      <p:pic>
        <p:nvPicPr>
          <p:cNvPr id="4" name="Obraz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832" y="1268761"/>
            <a:ext cx="2286000" cy="1390650"/>
          </a:xfrm>
          <a:prstGeom prst="rect">
            <a:avLst/>
          </a:prstGeom>
        </p:spPr>
      </p:pic>
      <p:pic>
        <p:nvPicPr>
          <p:cNvPr id="6" name="Obraz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9848" y="2853432"/>
            <a:ext cx="2857500" cy="1600200"/>
          </a:xfrm>
          <a:prstGeom prst="rect">
            <a:avLst/>
          </a:prstGeom>
        </p:spPr>
      </p:pic>
      <p:pic>
        <p:nvPicPr>
          <p:cNvPr id="7" name="Obraz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5414" y="1369163"/>
            <a:ext cx="4600575" cy="990600"/>
          </a:xfrm>
          <a:prstGeom prst="rect">
            <a:avLst/>
          </a:prstGeom>
        </p:spPr>
      </p:pic>
      <p:pic>
        <p:nvPicPr>
          <p:cNvPr id="8" name="Obraz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50385" y="2659411"/>
            <a:ext cx="1698926" cy="1661505"/>
          </a:xfrm>
          <a:prstGeom prst="rect">
            <a:avLst/>
          </a:prstGeom>
        </p:spPr>
      </p:pic>
      <p:pic>
        <p:nvPicPr>
          <p:cNvPr id="9" name="Obraz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86952" y="866775"/>
            <a:ext cx="3038475" cy="1504950"/>
          </a:xfrm>
          <a:prstGeom prst="rect">
            <a:avLst/>
          </a:prstGeom>
        </p:spPr>
      </p:pic>
      <p:pic>
        <p:nvPicPr>
          <p:cNvPr id="11" name="Obraz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86952" y="2853432"/>
            <a:ext cx="2819400" cy="1219200"/>
          </a:xfrm>
          <a:prstGeom prst="rect">
            <a:avLst/>
          </a:prstGeom>
        </p:spPr>
      </p:pic>
      <p:pic>
        <p:nvPicPr>
          <p:cNvPr id="12" name="Obraz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50269" y="4253242"/>
            <a:ext cx="1598554" cy="1598554"/>
          </a:xfrm>
          <a:prstGeom prst="rect">
            <a:avLst/>
          </a:prstGeom>
        </p:spPr>
      </p:pic>
      <p:pic>
        <p:nvPicPr>
          <p:cNvPr id="13" name="Obraz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9600" y="4770223"/>
            <a:ext cx="1295400" cy="876300"/>
          </a:xfrm>
          <a:prstGeom prst="rect">
            <a:avLst/>
          </a:prstGeom>
        </p:spPr>
      </p:pic>
      <p:pic>
        <p:nvPicPr>
          <p:cNvPr id="14" name="Obraz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622150" y="4721256"/>
            <a:ext cx="1149004" cy="1149004"/>
          </a:xfrm>
          <a:prstGeom prst="rect">
            <a:avLst/>
          </a:prstGeom>
        </p:spPr>
      </p:pic>
      <p:pic>
        <p:nvPicPr>
          <p:cNvPr id="15" name="Obraz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88304" y="4657950"/>
            <a:ext cx="1863683" cy="1251524"/>
          </a:xfrm>
          <a:prstGeom prst="rect">
            <a:avLst/>
          </a:prstGeom>
        </p:spPr>
      </p:pic>
      <p:pic>
        <p:nvPicPr>
          <p:cNvPr id="16" name="Obraz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999848" y="122003"/>
            <a:ext cx="1966141" cy="1349455"/>
          </a:xfrm>
          <a:prstGeom prst="rect">
            <a:avLst/>
          </a:prstGeom>
        </p:spPr>
      </p:pic>
      <p:pic>
        <p:nvPicPr>
          <p:cNvPr id="17" name="Obraz 1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902132" y="4285544"/>
            <a:ext cx="1562373" cy="1562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953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zawartości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 err="1"/>
              <a:t>Various</a:t>
            </a:r>
            <a:r>
              <a:rPr lang="pl-PL" dirty="0"/>
              <a:t> system </a:t>
            </a:r>
            <a:r>
              <a:rPr lang="pl-PL" dirty="0" err="1"/>
              <a:t>platforms</a:t>
            </a:r>
            <a:endParaRPr lang="pl-PL" dirty="0"/>
          </a:p>
          <a:p>
            <a:r>
              <a:rPr lang="pl-PL" dirty="0" err="1"/>
              <a:t>Various</a:t>
            </a:r>
            <a:r>
              <a:rPr lang="pl-PL" dirty="0"/>
              <a:t> </a:t>
            </a:r>
            <a:r>
              <a:rPr lang="pl-PL" dirty="0" err="1"/>
              <a:t>expectations</a:t>
            </a:r>
            <a:endParaRPr lang="pl-PL" dirty="0"/>
          </a:p>
          <a:p>
            <a:r>
              <a:rPr lang="pl-PL" dirty="0" err="1"/>
              <a:t>Various</a:t>
            </a:r>
            <a:r>
              <a:rPr lang="pl-PL" dirty="0"/>
              <a:t> </a:t>
            </a:r>
            <a:r>
              <a:rPr lang="pl-PL" dirty="0" err="1"/>
              <a:t>use</a:t>
            </a:r>
            <a:r>
              <a:rPr lang="pl-PL" dirty="0"/>
              <a:t> </a:t>
            </a:r>
            <a:r>
              <a:rPr lang="pl-PL" dirty="0" err="1"/>
              <a:t>cases</a:t>
            </a:r>
            <a:endParaRPr lang="pl-PL" dirty="0"/>
          </a:p>
          <a:p>
            <a:r>
              <a:rPr lang="pl-PL" dirty="0" err="1"/>
              <a:t>Mobility</a:t>
            </a:r>
            <a:endParaRPr lang="pl-PL" dirty="0"/>
          </a:p>
          <a:p>
            <a:r>
              <a:rPr lang="pl-PL" dirty="0" err="1"/>
              <a:t>Scalability</a:t>
            </a:r>
            <a:endParaRPr lang="pl-PL" dirty="0"/>
          </a:p>
          <a:p>
            <a:r>
              <a:rPr lang="pl-PL" dirty="0" err="1"/>
              <a:t>Available</a:t>
            </a:r>
            <a:r>
              <a:rPr lang="pl-PL" dirty="0"/>
              <a:t> </a:t>
            </a:r>
            <a:r>
              <a:rPr lang="pl-PL" dirty="0" err="1"/>
              <a:t>technology</a:t>
            </a:r>
            <a:endParaRPr lang="pl-PL" dirty="0"/>
          </a:p>
          <a:p>
            <a:r>
              <a:rPr lang="pl-PL" dirty="0" err="1"/>
              <a:t>Skills</a:t>
            </a:r>
            <a:endParaRPr lang="pl-PL" dirty="0"/>
          </a:p>
          <a:p>
            <a:r>
              <a:rPr lang="pl-PL" dirty="0"/>
              <a:t>….</a:t>
            </a:r>
          </a:p>
        </p:txBody>
      </p:sp>
      <p:sp>
        <p:nvSpPr>
          <p:cNvPr id="3" name="Tytuł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In </a:t>
            </a:r>
            <a:r>
              <a:rPr lang="pl-PL" dirty="0" err="1"/>
              <a:t>house</a:t>
            </a:r>
            <a:r>
              <a:rPr lang="pl-PL" dirty="0"/>
              <a:t> development?</a:t>
            </a:r>
          </a:p>
        </p:txBody>
      </p:sp>
    </p:spTree>
    <p:extLst>
      <p:ext uri="{BB962C8B-B14F-4D97-AF65-F5344CB8AC3E}">
        <p14:creationId xmlns:p14="http://schemas.microsoft.com/office/powerpoint/2010/main" val="19360334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zawartości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 err="1"/>
              <a:t>Django</a:t>
            </a:r>
            <a:r>
              <a:rPr lang="pl-PL" dirty="0"/>
              <a:t>	-	</a:t>
            </a:r>
            <a:r>
              <a:rPr lang="pl-PL" dirty="0" err="1"/>
              <a:t>Python</a:t>
            </a:r>
            <a:endParaRPr lang="pl-PL" dirty="0"/>
          </a:p>
          <a:p>
            <a:r>
              <a:rPr lang="pl-PL" dirty="0" err="1"/>
              <a:t>RoR</a:t>
            </a:r>
            <a:r>
              <a:rPr lang="pl-PL" dirty="0"/>
              <a:t>		-	</a:t>
            </a:r>
            <a:r>
              <a:rPr lang="pl-PL" dirty="0" err="1"/>
              <a:t>Ruby</a:t>
            </a:r>
            <a:endParaRPr lang="pl-PL" dirty="0"/>
          </a:p>
          <a:p>
            <a:r>
              <a:rPr lang="pl-PL" dirty="0" err="1"/>
              <a:t>Zend</a:t>
            </a:r>
            <a:r>
              <a:rPr lang="pl-PL" dirty="0"/>
              <a:t>	-	PHP</a:t>
            </a:r>
          </a:p>
          <a:p>
            <a:r>
              <a:rPr lang="pl-PL" dirty="0" err="1"/>
              <a:t>Ninja</a:t>
            </a:r>
            <a:r>
              <a:rPr lang="pl-PL" dirty="0"/>
              <a:t>	-	Java</a:t>
            </a:r>
          </a:p>
          <a:p>
            <a:r>
              <a:rPr lang="pl-PL" dirty="0"/>
              <a:t>Brook	-	Pascal</a:t>
            </a:r>
          </a:p>
          <a:p>
            <a:pPr marL="0" indent="0">
              <a:buNone/>
            </a:pPr>
            <a:r>
              <a:rPr lang="pl-PL" dirty="0"/>
              <a:t>…</a:t>
            </a:r>
          </a:p>
        </p:txBody>
      </p:sp>
      <p:sp>
        <p:nvSpPr>
          <p:cNvPr id="3" name="Tytuł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Framework development?</a:t>
            </a:r>
          </a:p>
        </p:txBody>
      </p:sp>
    </p:spTree>
    <p:extLst>
      <p:ext uri="{BB962C8B-B14F-4D97-AF65-F5344CB8AC3E}">
        <p14:creationId xmlns:p14="http://schemas.microsoft.com/office/powerpoint/2010/main" val="22670567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zawartości 1"/>
          <p:cNvSpPr>
            <a:spLocks noGrp="1"/>
          </p:cNvSpPr>
          <p:nvPr>
            <p:ph idx="1"/>
          </p:nvPr>
        </p:nvSpPr>
        <p:spPr>
          <a:xfrm>
            <a:off x="1729950" y="1484784"/>
            <a:ext cx="3877220" cy="4464496"/>
          </a:xfrm>
        </p:spPr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pl-PL" dirty="0">
                <a:latin typeface="+mj-lt"/>
              </a:rPr>
              <a:t>Java</a:t>
            </a:r>
          </a:p>
          <a:p>
            <a:pPr marL="457200" indent="-457200">
              <a:buAutoNum type="arabicPeriod"/>
            </a:pPr>
            <a:r>
              <a:rPr lang="pl-PL" dirty="0">
                <a:latin typeface="+mj-lt"/>
              </a:rPr>
              <a:t>C</a:t>
            </a:r>
          </a:p>
          <a:p>
            <a:pPr marL="457200" indent="-457200">
              <a:buAutoNum type="arabicPeriod"/>
            </a:pPr>
            <a:r>
              <a:rPr lang="pl-PL" dirty="0">
                <a:latin typeface="+mj-lt"/>
              </a:rPr>
              <a:t>C++</a:t>
            </a:r>
          </a:p>
          <a:p>
            <a:pPr marL="457200" indent="-457200">
              <a:buFont typeface="Arial" pitchFamily="34" charset="0"/>
              <a:buAutoNum type="arabicPeriod"/>
            </a:pPr>
            <a:r>
              <a:rPr lang="pl-PL" dirty="0"/>
              <a:t>C#</a:t>
            </a:r>
          </a:p>
          <a:p>
            <a:pPr marL="457200" indent="-457200">
              <a:buFont typeface="Arial" pitchFamily="34" charset="0"/>
              <a:buAutoNum type="arabicPeriod"/>
            </a:pPr>
            <a:r>
              <a:rPr lang="pl-PL" dirty="0" err="1"/>
              <a:t>Python</a:t>
            </a:r>
            <a:endParaRPr lang="pl-PL" dirty="0"/>
          </a:p>
          <a:p>
            <a:pPr marL="457200" indent="-457200">
              <a:buFont typeface="Arial" pitchFamily="34" charset="0"/>
              <a:buAutoNum type="arabicPeriod"/>
            </a:pPr>
            <a:r>
              <a:rPr lang="pl-PL" dirty="0"/>
              <a:t>PHP</a:t>
            </a:r>
          </a:p>
          <a:p>
            <a:pPr marL="457200" indent="-457200">
              <a:buFont typeface="Arial" pitchFamily="34" charset="0"/>
              <a:buAutoNum type="arabicPeriod"/>
            </a:pPr>
            <a:r>
              <a:rPr lang="pl-PL" dirty="0"/>
              <a:t>JavaScript</a:t>
            </a:r>
          </a:p>
          <a:p>
            <a:pPr marL="457200" indent="-457200">
              <a:buFont typeface="Arial" pitchFamily="34" charset="0"/>
              <a:buAutoNum type="arabicPeriod"/>
            </a:pPr>
            <a:r>
              <a:rPr lang="pl-PL" dirty="0" err="1"/>
              <a:t>VisualBasic</a:t>
            </a:r>
            <a:r>
              <a:rPr lang="pl-PL" dirty="0"/>
              <a:t> .NET</a:t>
            </a:r>
          </a:p>
          <a:p>
            <a:pPr marL="457200" indent="-457200">
              <a:buFont typeface="Arial" pitchFamily="34" charset="0"/>
              <a:buAutoNum type="arabicPeriod"/>
            </a:pPr>
            <a:r>
              <a:rPr lang="pl-PL" dirty="0"/>
              <a:t>Delphi / Object Pascal</a:t>
            </a:r>
          </a:p>
          <a:p>
            <a:pPr marL="457200" indent="-457200">
              <a:buFont typeface="Arial" pitchFamily="34" charset="0"/>
              <a:buAutoNum type="arabicPeriod"/>
            </a:pPr>
            <a:r>
              <a:rPr lang="pl-PL" dirty="0"/>
              <a:t>Perl</a:t>
            </a:r>
          </a:p>
        </p:txBody>
      </p:sp>
      <p:sp>
        <p:nvSpPr>
          <p:cNvPr id="3" name="Tytuł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Programming </a:t>
            </a:r>
            <a:r>
              <a:rPr lang="pl-PL" dirty="0" err="1"/>
              <a:t>languages</a:t>
            </a:r>
            <a:r>
              <a:rPr lang="pl-PL" dirty="0"/>
              <a:t> (TIOBE Index </a:t>
            </a:r>
            <a:r>
              <a:rPr lang="pl-PL" dirty="0" err="1"/>
              <a:t>Feb</a:t>
            </a:r>
            <a:r>
              <a:rPr lang="pl-PL" dirty="0"/>
              <a:t> 2017)</a:t>
            </a:r>
          </a:p>
        </p:txBody>
      </p:sp>
      <p:sp>
        <p:nvSpPr>
          <p:cNvPr id="4" name="Prostokąt 3"/>
          <p:cNvSpPr/>
          <p:nvPr/>
        </p:nvSpPr>
        <p:spPr>
          <a:xfrm>
            <a:off x="6656174" y="1472422"/>
            <a:ext cx="4448432" cy="44504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defTabSz="1072866">
              <a:spcBef>
                <a:spcPct val="20000"/>
              </a:spcBef>
              <a:buFont typeface="Arial" pitchFamily="34" charset="0"/>
              <a:buAutoNum type="arabicPeriod" startAt="11"/>
            </a:pPr>
            <a:r>
              <a:rPr lang="pl-PL" sz="2400" dirty="0" err="1">
                <a:cs typeface="Arial" pitchFamily="34" charset="0"/>
              </a:rPr>
              <a:t>Ruby</a:t>
            </a:r>
            <a:endParaRPr lang="pl-PL" sz="2400" dirty="0">
              <a:cs typeface="Arial" pitchFamily="34" charset="0"/>
            </a:endParaRPr>
          </a:p>
          <a:p>
            <a:pPr marL="457200" indent="-457200" defTabSz="1072866">
              <a:spcBef>
                <a:spcPct val="20000"/>
              </a:spcBef>
              <a:buFont typeface="Arial" pitchFamily="34" charset="0"/>
              <a:buAutoNum type="arabicPeriod" startAt="11"/>
            </a:pPr>
            <a:r>
              <a:rPr lang="pl-PL" sz="2400" dirty="0">
                <a:latin typeface="+mj-lt"/>
                <a:cs typeface="Arial" pitchFamily="34" charset="0"/>
              </a:rPr>
              <a:t>Swift</a:t>
            </a:r>
          </a:p>
          <a:p>
            <a:pPr marL="457200" indent="-457200" defTabSz="1072866">
              <a:spcBef>
                <a:spcPct val="20000"/>
              </a:spcBef>
              <a:buFont typeface="Arial" pitchFamily="34" charset="0"/>
              <a:buAutoNum type="arabicPeriod" startAt="11"/>
            </a:pPr>
            <a:r>
              <a:rPr lang="pl-PL" sz="2400" dirty="0">
                <a:latin typeface="+mj-lt"/>
                <a:cs typeface="Arial" pitchFamily="34" charset="0"/>
              </a:rPr>
              <a:t>Assembly </a:t>
            </a:r>
            <a:r>
              <a:rPr lang="pl-PL" sz="2400" dirty="0" err="1">
                <a:latin typeface="+mj-lt"/>
                <a:cs typeface="Arial" pitchFamily="34" charset="0"/>
              </a:rPr>
              <a:t>language</a:t>
            </a:r>
            <a:endParaRPr lang="pl-PL" sz="2400" dirty="0">
              <a:latin typeface="+mj-lt"/>
              <a:cs typeface="Arial" pitchFamily="34" charset="0"/>
            </a:endParaRPr>
          </a:p>
          <a:p>
            <a:pPr marL="457200" indent="-457200" defTabSz="1072866">
              <a:spcBef>
                <a:spcPct val="20000"/>
              </a:spcBef>
              <a:buFont typeface="Arial" pitchFamily="34" charset="0"/>
              <a:buAutoNum type="arabicPeriod" startAt="11"/>
            </a:pPr>
            <a:r>
              <a:rPr lang="pl-PL" sz="2400" dirty="0">
                <a:latin typeface="+mj-lt"/>
                <a:cs typeface="Arial" pitchFamily="34" charset="0"/>
              </a:rPr>
              <a:t>Go</a:t>
            </a:r>
          </a:p>
          <a:p>
            <a:pPr marL="457200" indent="-457200" defTabSz="1072866">
              <a:spcBef>
                <a:spcPct val="20000"/>
              </a:spcBef>
              <a:buFont typeface="Arial" pitchFamily="34" charset="0"/>
              <a:buAutoNum type="arabicPeriod" startAt="11"/>
            </a:pPr>
            <a:r>
              <a:rPr lang="pl-PL" sz="2400" dirty="0">
                <a:latin typeface="+mj-lt"/>
                <a:cs typeface="Arial" pitchFamily="34" charset="0"/>
              </a:rPr>
              <a:t>R</a:t>
            </a:r>
          </a:p>
          <a:p>
            <a:pPr marL="457200" indent="-457200" defTabSz="1072866">
              <a:spcBef>
                <a:spcPct val="20000"/>
              </a:spcBef>
              <a:buFont typeface="Arial" pitchFamily="34" charset="0"/>
              <a:buAutoNum type="arabicPeriod" startAt="11"/>
            </a:pPr>
            <a:r>
              <a:rPr lang="pl-PL" sz="2400" dirty="0">
                <a:latin typeface="+mj-lt"/>
                <a:cs typeface="Arial" pitchFamily="34" charset="0"/>
              </a:rPr>
              <a:t>Visual Basic</a:t>
            </a:r>
          </a:p>
          <a:p>
            <a:pPr marL="457200" indent="-457200" defTabSz="1072866">
              <a:spcBef>
                <a:spcPct val="20000"/>
              </a:spcBef>
              <a:buFont typeface="Arial" pitchFamily="34" charset="0"/>
              <a:buAutoNum type="arabicPeriod" startAt="11"/>
            </a:pPr>
            <a:r>
              <a:rPr lang="pl-PL" sz="2400" dirty="0">
                <a:latin typeface="+mj-lt"/>
                <a:cs typeface="Arial" pitchFamily="34" charset="0"/>
              </a:rPr>
              <a:t>MATLAB</a:t>
            </a:r>
          </a:p>
          <a:p>
            <a:pPr marL="457200" indent="-457200" defTabSz="1072866">
              <a:spcBef>
                <a:spcPct val="20000"/>
              </a:spcBef>
              <a:buFont typeface="Arial" pitchFamily="34" charset="0"/>
              <a:buAutoNum type="arabicPeriod" startAt="11"/>
            </a:pPr>
            <a:r>
              <a:rPr lang="pl-PL" sz="2400" dirty="0" err="1">
                <a:latin typeface="+mj-lt"/>
                <a:cs typeface="Arial" pitchFamily="34" charset="0"/>
              </a:rPr>
              <a:t>Pl</a:t>
            </a:r>
            <a:r>
              <a:rPr lang="pl-PL" sz="2400" dirty="0">
                <a:latin typeface="+mj-lt"/>
                <a:cs typeface="Arial" pitchFamily="34" charset="0"/>
              </a:rPr>
              <a:t>/SQL</a:t>
            </a:r>
          </a:p>
          <a:p>
            <a:pPr marL="457200" indent="-457200" defTabSz="1072866">
              <a:spcBef>
                <a:spcPct val="20000"/>
              </a:spcBef>
              <a:buFont typeface="Arial" pitchFamily="34" charset="0"/>
              <a:buAutoNum type="arabicPeriod" startAt="11"/>
            </a:pPr>
            <a:r>
              <a:rPr lang="pl-PL" sz="2400" dirty="0" err="1">
                <a:latin typeface="+mj-lt"/>
                <a:cs typeface="Arial" pitchFamily="34" charset="0"/>
              </a:rPr>
              <a:t>Objective</a:t>
            </a:r>
            <a:r>
              <a:rPr lang="pl-PL" sz="2400" dirty="0">
                <a:latin typeface="+mj-lt"/>
                <a:cs typeface="Arial" pitchFamily="34" charset="0"/>
              </a:rPr>
              <a:t>-C</a:t>
            </a:r>
          </a:p>
          <a:p>
            <a:pPr marL="457200" indent="-457200" defTabSz="1072866">
              <a:spcBef>
                <a:spcPct val="20000"/>
              </a:spcBef>
              <a:buFont typeface="Arial" pitchFamily="34" charset="0"/>
              <a:buAutoNum type="arabicPeriod" startAt="11"/>
            </a:pPr>
            <a:r>
              <a:rPr lang="pl-PL" sz="2400" dirty="0" err="1">
                <a:latin typeface="+mj-lt"/>
                <a:cs typeface="Arial" pitchFamily="34" charset="0"/>
              </a:rPr>
              <a:t>Scratch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1358472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 dirty="0" err="1"/>
              <a:t>Introduction</a:t>
            </a:r>
            <a:r>
              <a:rPr lang="pl-PL" dirty="0"/>
              <a:t> to </a:t>
            </a:r>
            <a:br>
              <a:rPr lang="pl-PL" dirty="0"/>
            </a:br>
            <a:r>
              <a:rPr lang="pl-PL" dirty="0" err="1"/>
              <a:t>GitHub</a:t>
            </a:r>
            <a:r>
              <a:rPr lang="pl-PL" dirty="0"/>
              <a:t> and </a:t>
            </a:r>
            <a:r>
              <a:rPr lang="pl-PL" dirty="0" err="1"/>
              <a:t>Python</a:t>
            </a:r>
            <a:endParaRPr lang="pl-PL" dirty="0"/>
          </a:p>
        </p:txBody>
      </p:sp>
      <p:sp>
        <p:nvSpPr>
          <p:cNvPr id="5" name="Podtytuł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l-PL" dirty="0" err="1"/>
              <a:t>Introduction</a:t>
            </a:r>
            <a:r>
              <a:rPr lang="pl-PL" dirty="0"/>
              <a:t> to Programming in Business</a:t>
            </a:r>
          </a:p>
        </p:txBody>
      </p:sp>
      <p:sp>
        <p:nvSpPr>
          <p:cNvPr id="6" name="Symbol zastępczy tekstu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l-PL" dirty="0"/>
              <a:t>dr Marcin Skurczyński</a:t>
            </a:r>
          </a:p>
        </p:txBody>
      </p:sp>
    </p:spTree>
    <p:extLst>
      <p:ext uri="{BB962C8B-B14F-4D97-AF65-F5344CB8AC3E}">
        <p14:creationId xmlns:p14="http://schemas.microsoft.com/office/powerpoint/2010/main" val="12062101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How to </a:t>
            </a:r>
            <a:r>
              <a:rPr lang="pl-PL" dirty="0" err="1"/>
              <a:t>work</a:t>
            </a:r>
            <a:r>
              <a:rPr lang="pl-PL" dirty="0"/>
              <a:t> on the same </a:t>
            </a:r>
            <a:r>
              <a:rPr lang="pl-PL" dirty="0" err="1"/>
              <a:t>project</a:t>
            </a:r>
            <a:r>
              <a:rPr lang="pl-PL" dirty="0"/>
              <a:t> in </a:t>
            </a:r>
            <a:r>
              <a:rPr lang="pl-PL" dirty="0" err="1"/>
              <a:t>large</a:t>
            </a:r>
            <a:r>
              <a:rPr lang="pl-PL" dirty="0"/>
              <a:t> </a:t>
            </a:r>
            <a:r>
              <a:rPr lang="pl-PL" dirty="0" err="1"/>
              <a:t>group</a:t>
            </a:r>
            <a:r>
              <a:rPr lang="pl-PL" dirty="0"/>
              <a:t>?</a:t>
            </a:r>
            <a:endParaRPr lang="en-GB" dirty="0"/>
          </a:p>
        </p:txBody>
      </p:sp>
      <p:pic>
        <p:nvPicPr>
          <p:cNvPr id="4" name="Obraz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5113" y="1338963"/>
            <a:ext cx="7944928" cy="4466615"/>
          </a:xfrm>
          <a:prstGeom prst="rect">
            <a:avLst/>
          </a:prstGeom>
        </p:spPr>
      </p:pic>
      <p:pic>
        <p:nvPicPr>
          <p:cNvPr id="1026" name="Picture 2" descr="http://www.avtechpd.com/wp-content/uploads/2013/08/Google-Doc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413" y="1884683"/>
            <a:ext cx="3695700" cy="3171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10184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zawartości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 err="1"/>
              <a:t>Frequent</a:t>
            </a:r>
            <a:r>
              <a:rPr lang="pl-PL" dirty="0"/>
              <a:t> </a:t>
            </a:r>
            <a:r>
              <a:rPr lang="pl-PL" dirty="0" err="1"/>
              <a:t>code</a:t>
            </a:r>
            <a:r>
              <a:rPr lang="pl-PL" dirty="0"/>
              <a:t> </a:t>
            </a:r>
            <a:r>
              <a:rPr lang="pl-PL" dirty="0" err="1"/>
              <a:t>changes</a:t>
            </a:r>
            <a:endParaRPr lang="pl-PL" dirty="0"/>
          </a:p>
          <a:p>
            <a:r>
              <a:rPr lang="pl-PL" dirty="0" err="1"/>
              <a:t>Necessity</a:t>
            </a:r>
            <a:r>
              <a:rPr lang="pl-PL" dirty="0"/>
              <a:t> to step </a:t>
            </a:r>
            <a:r>
              <a:rPr lang="pl-PL" dirty="0" err="1"/>
              <a:t>back</a:t>
            </a:r>
            <a:endParaRPr lang="pl-PL" dirty="0"/>
          </a:p>
          <a:p>
            <a:r>
              <a:rPr lang="pl-PL" dirty="0"/>
              <a:t>Workgroup </a:t>
            </a:r>
            <a:r>
              <a:rPr lang="pl-PL" dirty="0" err="1"/>
              <a:t>cooperation</a:t>
            </a:r>
            <a:endParaRPr lang="pl-PL" dirty="0"/>
          </a:p>
          <a:p>
            <a:pPr>
              <a:buFont typeface="Wingdings" panose="05000000000000000000" pitchFamily="2" charset="2"/>
              <a:buChar char="à"/>
            </a:pPr>
            <a:r>
              <a:rPr lang="pl-PL" dirty="0">
                <a:sym typeface="Wingdings" panose="05000000000000000000" pitchFamily="2" charset="2"/>
              </a:rPr>
              <a:t>Version Control Systems:</a:t>
            </a:r>
          </a:p>
          <a:p>
            <a:pPr lvl="1">
              <a:buFontTx/>
              <a:buChar char="-"/>
            </a:pPr>
            <a:r>
              <a:rPr lang="pl-PL" dirty="0" err="1"/>
              <a:t>Client-server</a:t>
            </a:r>
            <a:r>
              <a:rPr lang="pl-PL" dirty="0"/>
              <a:t> model:</a:t>
            </a:r>
          </a:p>
          <a:p>
            <a:pPr lvl="2">
              <a:buFontTx/>
              <a:buChar char="-"/>
            </a:pPr>
            <a:r>
              <a:rPr lang="pl-PL" dirty="0" err="1"/>
              <a:t>Subversion</a:t>
            </a:r>
            <a:r>
              <a:rPr lang="pl-PL" dirty="0"/>
              <a:t> (SVN)</a:t>
            </a:r>
          </a:p>
          <a:p>
            <a:pPr lvl="2">
              <a:buFontTx/>
              <a:buChar char="-"/>
            </a:pPr>
            <a:r>
              <a:rPr lang="pl-PL" dirty="0"/>
              <a:t>IBM </a:t>
            </a:r>
            <a:r>
              <a:rPr lang="pl-PL" dirty="0" err="1"/>
              <a:t>Rational</a:t>
            </a:r>
            <a:r>
              <a:rPr lang="pl-PL" dirty="0"/>
              <a:t> </a:t>
            </a:r>
            <a:r>
              <a:rPr lang="pl-PL" dirty="0" err="1"/>
              <a:t>ClearCase</a:t>
            </a:r>
            <a:endParaRPr lang="pl-PL" dirty="0"/>
          </a:p>
          <a:p>
            <a:pPr lvl="1">
              <a:buFontTx/>
              <a:buChar char="-"/>
            </a:pPr>
            <a:r>
              <a:rPr lang="pl-PL" dirty="0"/>
              <a:t>Distributed model:</a:t>
            </a:r>
          </a:p>
          <a:p>
            <a:pPr lvl="2">
              <a:buFontTx/>
              <a:buChar char="-"/>
            </a:pPr>
            <a:r>
              <a:rPr lang="pl-PL" dirty="0"/>
              <a:t>Git</a:t>
            </a:r>
          </a:p>
          <a:p>
            <a:pPr lvl="2">
              <a:buFontTx/>
              <a:buChar char="-"/>
            </a:pPr>
            <a:r>
              <a:rPr lang="pl-PL" dirty="0" err="1"/>
              <a:t>Mercurial</a:t>
            </a:r>
            <a:endParaRPr lang="pl-PL" dirty="0"/>
          </a:p>
          <a:p>
            <a:pPr lvl="2">
              <a:buFontTx/>
              <a:buChar char="-"/>
            </a:pPr>
            <a:r>
              <a:rPr lang="pl-PL" dirty="0" err="1"/>
              <a:t>Code</a:t>
            </a:r>
            <a:r>
              <a:rPr lang="pl-PL" dirty="0"/>
              <a:t> Co-</a:t>
            </a:r>
            <a:r>
              <a:rPr lang="pl-PL" dirty="0" err="1"/>
              <a:t>op</a:t>
            </a:r>
            <a:endParaRPr lang="pl-PL" dirty="0"/>
          </a:p>
        </p:txBody>
      </p:sp>
      <p:sp>
        <p:nvSpPr>
          <p:cNvPr id="3" name="Tytuł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Setting</a:t>
            </a:r>
            <a:r>
              <a:rPr lang="pl-PL" dirty="0"/>
              <a:t> the </a:t>
            </a:r>
            <a:r>
              <a:rPr lang="pl-PL" dirty="0" err="1"/>
              <a:t>space</a:t>
            </a:r>
            <a:r>
              <a:rPr lang="pl-PL" dirty="0"/>
              <a:t> – version </a:t>
            </a:r>
            <a:r>
              <a:rPr lang="pl-PL" dirty="0" err="1"/>
              <a:t>control</a:t>
            </a:r>
            <a:endParaRPr lang="pl-PL" dirty="0"/>
          </a:p>
        </p:txBody>
      </p:sp>
      <p:pic>
        <p:nvPicPr>
          <p:cNvPr id="2050" name="Picture 2" descr="http://www.comindwork.com/images/weekly/version-control-for-excel-file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9726" y="1619999"/>
            <a:ext cx="4375328" cy="4194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96787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Version </a:t>
            </a:r>
            <a:r>
              <a:rPr lang="pl-PL" dirty="0" err="1"/>
              <a:t>control</a:t>
            </a:r>
            <a:r>
              <a:rPr lang="pl-PL" dirty="0"/>
              <a:t>?</a:t>
            </a:r>
            <a:endParaRPr lang="en-GB" dirty="0"/>
          </a:p>
        </p:txBody>
      </p:sp>
      <p:pic>
        <p:nvPicPr>
          <p:cNvPr id="3076" name="Picture 4" descr="https://blog.rosehosting.com/blog/wp-content/uploads/2014/11/svn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644" y="1735107"/>
            <a:ext cx="1904927" cy="1675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static.commentcamarche.net/www.commentcamarche.net/faq/images/34060267-f5Ajf670YpHlssEF-s-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8656" y="1748265"/>
            <a:ext cx="2216630" cy="1662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www.webmonkey.com/wp-content/uploads/2010/03/mercurial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3140" y="3945542"/>
            <a:ext cx="1487662" cy="1785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://www.molecularecologist.com/wp-content/uploads/2013/11/github-logo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101" y="3920803"/>
            <a:ext cx="2752012" cy="183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s://upload.wikimedia.org/wikipedia/en/0/03/Huddle_logo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6879" y="1981893"/>
            <a:ext cx="2458723" cy="1086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://static1.squarespace.com/static/4f5694c424aca8d4f8e69194/t/52989bf6e4b0009d44d0a9cd/1385733246946/Dropbox-logo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9817" y="1735107"/>
            <a:ext cx="1289585" cy="1580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f.tqn.com/y/google/1/S/v/D/-/-/google_docs_logo_and_icon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1605" y="3898132"/>
            <a:ext cx="2649270" cy="1766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://myapple.pl/uploads/image/file/7/d/f/big_151e051f-6649-47fa-ad88-ab3897ccf7df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3692" y="4148293"/>
            <a:ext cx="2341837" cy="1265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06466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zawartości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pl-PL" dirty="0" err="1"/>
              <a:t>Accountancy</a:t>
            </a:r>
            <a:r>
              <a:rPr lang="pl-PL" dirty="0"/>
              <a:t>:		72. milion</a:t>
            </a:r>
          </a:p>
          <a:p>
            <a:r>
              <a:rPr lang="pl-PL" dirty="0"/>
              <a:t>HR:				30. milion</a:t>
            </a:r>
          </a:p>
          <a:p>
            <a:r>
              <a:rPr lang="pl-PL" dirty="0"/>
              <a:t>Management </a:t>
            </a:r>
            <a:r>
              <a:rPr lang="pl-PL" dirty="0" err="1"/>
              <a:t>process</a:t>
            </a:r>
            <a:r>
              <a:rPr lang="pl-PL" dirty="0"/>
              <a:t>:	662. </a:t>
            </a:r>
            <a:r>
              <a:rPr lang="pl-PL" dirty="0" err="1"/>
              <a:t>million</a:t>
            </a:r>
            <a:endParaRPr lang="pl-PL" dirty="0"/>
          </a:p>
          <a:p>
            <a:r>
              <a:rPr lang="pl-PL" dirty="0"/>
              <a:t>Marketing:			182. </a:t>
            </a:r>
            <a:r>
              <a:rPr lang="pl-PL" dirty="0" err="1"/>
              <a:t>million</a:t>
            </a:r>
            <a:endParaRPr lang="pl-PL" dirty="0"/>
          </a:p>
          <a:p>
            <a:r>
              <a:rPr lang="pl-PL" dirty="0"/>
              <a:t>Logistics:			37. </a:t>
            </a:r>
            <a:r>
              <a:rPr lang="pl-PL" dirty="0" err="1"/>
              <a:t>million</a:t>
            </a:r>
            <a:endParaRPr lang="pl-PL" dirty="0"/>
          </a:p>
          <a:p>
            <a:r>
              <a:rPr lang="pl-PL" dirty="0"/>
              <a:t>OLAP:			1. milion</a:t>
            </a:r>
          </a:p>
          <a:p>
            <a:r>
              <a:rPr lang="pl-PL" dirty="0"/>
              <a:t>BPR:			0.6 milion</a:t>
            </a:r>
          </a:p>
          <a:p>
            <a:r>
              <a:rPr lang="pl-PL" dirty="0"/>
              <a:t>CRM:			27. </a:t>
            </a:r>
            <a:r>
              <a:rPr lang="pl-PL" dirty="0" err="1"/>
              <a:t>million</a:t>
            </a:r>
            <a:endParaRPr lang="pl-PL" dirty="0"/>
          </a:p>
          <a:p>
            <a:r>
              <a:rPr lang="pl-PL" dirty="0"/>
              <a:t>Web development:		397 </a:t>
            </a:r>
            <a:r>
              <a:rPr lang="pl-PL" dirty="0" err="1"/>
              <a:t>million</a:t>
            </a:r>
            <a:endParaRPr lang="pl-PL" dirty="0"/>
          </a:p>
          <a:p>
            <a:r>
              <a:rPr lang="pl-PL" dirty="0"/>
              <a:t>Market </a:t>
            </a:r>
            <a:r>
              <a:rPr lang="pl-PL" dirty="0" err="1"/>
              <a:t>research</a:t>
            </a:r>
            <a:r>
              <a:rPr lang="pl-PL" dirty="0"/>
              <a:t>:		83. </a:t>
            </a:r>
            <a:r>
              <a:rPr lang="pl-PL" dirty="0" err="1"/>
              <a:t>million</a:t>
            </a:r>
            <a:endParaRPr lang="pl-PL" dirty="0"/>
          </a:p>
          <a:p>
            <a:r>
              <a:rPr lang="pl-PL" dirty="0"/>
              <a:t>Data </a:t>
            </a:r>
            <a:r>
              <a:rPr lang="pl-PL" dirty="0" err="1"/>
              <a:t>mining</a:t>
            </a:r>
            <a:r>
              <a:rPr lang="pl-PL" dirty="0"/>
              <a:t>:			97. </a:t>
            </a:r>
            <a:r>
              <a:rPr lang="pl-PL" dirty="0" err="1"/>
              <a:t>million</a:t>
            </a:r>
            <a:endParaRPr lang="pl-PL" dirty="0"/>
          </a:p>
          <a:p>
            <a:pPr marL="0" indent="0">
              <a:buNone/>
            </a:pPr>
            <a:endParaRPr lang="pl-PL" dirty="0"/>
          </a:p>
        </p:txBody>
      </p:sp>
      <p:sp>
        <p:nvSpPr>
          <p:cNvPr id="3" name="Tytuł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Software suport for business (Google </a:t>
            </a:r>
            <a:r>
              <a:rPr lang="pl-PL" dirty="0" err="1"/>
              <a:t>hits</a:t>
            </a:r>
            <a:r>
              <a:rPr lang="pl-PL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1021089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Local</a:t>
            </a:r>
            <a:r>
              <a:rPr lang="pl-PL" dirty="0"/>
              <a:t> version </a:t>
            </a:r>
            <a:r>
              <a:rPr lang="pl-PL" dirty="0" err="1"/>
              <a:t>control</a:t>
            </a:r>
            <a:endParaRPr lang="pl-PL" dirty="0"/>
          </a:p>
        </p:txBody>
      </p:sp>
      <p:pic>
        <p:nvPicPr>
          <p:cNvPr id="2" name="Obraz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2650" y="1153297"/>
            <a:ext cx="7886700" cy="4842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4948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Centralized</a:t>
            </a:r>
            <a:r>
              <a:rPr lang="pl-PL" dirty="0"/>
              <a:t> version </a:t>
            </a:r>
            <a:r>
              <a:rPr lang="pl-PL" dirty="0" err="1"/>
              <a:t>control</a:t>
            </a:r>
            <a:endParaRPr lang="pl-PL" dirty="0"/>
          </a:p>
        </p:txBody>
      </p:sp>
      <p:pic>
        <p:nvPicPr>
          <p:cNvPr id="4" name="Obraz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7054" y="1060747"/>
            <a:ext cx="7637892" cy="4908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1987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Centralized</a:t>
            </a:r>
            <a:r>
              <a:rPr lang="pl-PL" dirty="0"/>
              <a:t> version </a:t>
            </a:r>
            <a:r>
              <a:rPr lang="pl-PL" dirty="0" err="1"/>
              <a:t>control</a:t>
            </a:r>
            <a:endParaRPr lang="pl-PL" dirty="0"/>
          </a:p>
        </p:txBody>
      </p:sp>
      <p:pic>
        <p:nvPicPr>
          <p:cNvPr id="4" name="Obraz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3070" y="1014964"/>
            <a:ext cx="7809471" cy="4996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8890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Distributed version </a:t>
            </a:r>
            <a:r>
              <a:rPr lang="pl-PL" dirty="0" err="1"/>
              <a:t>control</a:t>
            </a:r>
            <a:endParaRPr lang="pl-PL" dirty="0"/>
          </a:p>
        </p:txBody>
      </p:sp>
      <p:pic>
        <p:nvPicPr>
          <p:cNvPr id="4" name="Obraz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6595" y="1013906"/>
            <a:ext cx="7831886" cy="4991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8030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Distributed version </a:t>
            </a:r>
            <a:r>
              <a:rPr lang="pl-PL" dirty="0" err="1"/>
              <a:t>control</a:t>
            </a:r>
            <a:endParaRPr lang="pl-PL" dirty="0"/>
          </a:p>
        </p:txBody>
      </p:sp>
      <p:pic>
        <p:nvPicPr>
          <p:cNvPr id="4" name="Obraz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1308" y="1024223"/>
            <a:ext cx="7776519" cy="4967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1666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How </a:t>
            </a:r>
            <a:r>
              <a:rPr lang="pl-PL" dirty="0" err="1"/>
              <a:t>GitHub</a:t>
            </a:r>
            <a:r>
              <a:rPr lang="pl-PL" dirty="0"/>
              <a:t> </a:t>
            </a:r>
            <a:r>
              <a:rPr lang="pl-PL" dirty="0" err="1"/>
              <a:t>works</a:t>
            </a:r>
            <a:r>
              <a:rPr lang="pl-PL" dirty="0"/>
              <a:t>?</a:t>
            </a:r>
          </a:p>
        </p:txBody>
      </p:sp>
      <p:pic>
        <p:nvPicPr>
          <p:cNvPr id="4" name="Obraz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2175" y="1000255"/>
            <a:ext cx="7867650" cy="503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7197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zawartości 1"/>
          <p:cNvSpPr>
            <a:spLocks noGrp="1"/>
          </p:cNvSpPr>
          <p:nvPr>
            <p:ph idx="1"/>
          </p:nvPr>
        </p:nvSpPr>
        <p:spPr>
          <a:xfrm>
            <a:off x="618226" y="1493410"/>
            <a:ext cx="10972800" cy="4464496"/>
          </a:xfrm>
        </p:spPr>
        <p:txBody>
          <a:bodyPr/>
          <a:lstStyle/>
          <a:p>
            <a:r>
              <a:rPr lang="pl-PL" dirty="0" err="1"/>
              <a:t>Visit</a:t>
            </a:r>
            <a:r>
              <a:rPr lang="pl-PL" dirty="0"/>
              <a:t> </a:t>
            </a:r>
            <a:r>
              <a:rPr lang="pl-PL" dirty="0">
                <a:hlinkClick r:id="rId2"/>
              </a:rPr>
              <a:t>www.github.com</a:t>
            </a:r>
            <a:endParaRPr lang="pl-PL" dirty="0"/>
          </a:p>
          <a:p>
            <a:r>
              <a:rPr lang="pl-PL" dirty="0"/>
              <a:t>Set-</a:t>
            </a:r>
            <a:r>
              <a:rPr lang="pl-PL" dirty="0" err="1"/>
              <a:t>up</a:t>
            </a:r>
            <a:r>
              <a:rPr lang="pl-PL" dirty="0"/>
              <a:t> </a:t>
            </a:r>
            <a:r>
              <a:rPr lang="pl-PL" dirty="0" err="1"/>
              <a:t>an</a:t>
            </a:r>
            <a:r>
              <a:rPr lang="pl-PL" dirty="0"/>
              <a:t> </a:t>
            </a:r>
            <a:r>
              <a:rPr lang="pl-PL" dirty="0" err="1"/>
              <a:t>account</a:t>
            </a:r>
            <a:endParaRPr lang="pl-PL" dirty="0"/>
          </a:p>
          <a:p>
            <a:r>
              <a:rPr lang="pl-PL" dirty="0"/>
              <a:t>Clone IPB2016 </a:t>
            </a:r>
            <a:r>
              <a:rPr lang="pl-PL" dirty="0" err="1"/>
              <a:t>repository</a:t>
            </a:r>
            <a:r>
              <a:rPr lang="pl-PL" dirty="0"/>
              <a:t> from the </a:t>
            </a:r>
            <a:r>
              <a:rPr lang="pl-PL" dirty="0" err="1"/>
              <a:t>user</a:t>
            </a:r>
            <a:r>
              <a:rPr lang="pl-PL" dirty="0"/>
              <a:t>: </a:t>
            </a:r>
            <a:r>
              <a:rPr lang="pl-PL" dirty="0" err="1"/>
              <a:t>marcin-skurczynski</a:t>
            </a:r>
            <a:endParaRPr lang="pl-PL" dirty="0"/>
          </a:p>
        </p:txBody>
      </p:sp>
      <p:sp>
        <p:nvSpPr>
          <p:cNvPr id="3" name="Tytuł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Task</a:t>
            </a:r>
            <a:r>
              <a:rPr lang="pl-PL" dirty="0"/>
              <a:t> 0: Set-</a:t>
            </a:r>
            <a:r>
              <a:rPr lang="pl-PL" dirty="0" err="1"/>
              <a:t>up</a:t>
            </a:r>
            <a:r>
              <a:rPr lang="pl-PL" dirty="0"/>
              <a:t>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GitHub</a:t>
            </a:r>
            <a:r>
              <a:rPr lang="pl-PL" dirty="0"/>
              <a:t> </a:t>
            </a:r>
            <a:r>
              <a:rPr lang="pl-PL" dirty="0" err="1"/>
              <a:t>account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6087496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7527" y="278994"/>
            <a:ext cx="6673624" cy="5617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3989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zawartości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pl-PL" dirty="0"/>
              <a:t>General-</a:t>
            </a:r>
            <a:r>
              <a:rPr lang="pl-PL" dirty="0" err="1"/>
              <a:t>purpose</a:t>
            </a:r>
            <a:r>
              <a:rPr lang="pl-PL" dirty="0"/>
              <a:t>, high-</a:t>
            </a:r>
            <a:r>
              <a:rPr lang="pl-PL" dirty="0" err="1"/>
              <a:t>level</a:t>
            </a:r>
            <a:r>
              <a:rPr lang="pl-PL" dirty="0"/>
              <a:t> </a:t>
            </a:r>
            <a:r>
              <a:rPr lang="pl-PL" dirty="0" err="1"/>
              <a:t>programming</a:t>
            </a:r>
            <a:r>
              <a:rPr lang="pl-PL" dirty="0"/>
              <a:t> </a:t>
            </a:r>
            <a:r>
              <a:rPr lang="pl-PL" dirty="0" err="1"/>
              <a:t>language</a:t>
            </a:r>
            <a:endParaRPr lang="pl-PL" dirty="0"/>
          </a:p>
          <a:p>
            <a:pPr>
              <a:lnSpc>
                <a:spcPct val="150000"/>
              </a:lnSpc>
            </a:pPr>
            <a:r>
              <a:rPr lang="pl-PL" dirty="0"/>
              <a:t>C</a:t>
            </a:r>
            <a:r>
              <a:rPr lang="en-US" dirty="0" err="1"/>
              <a:t>onceived</a:t>
            </a:r>
            <a:r>
              <a:rPr lang="en-US" dirty="0"/>
              <a:t> in the late 1980s</a:t>
            </a:r>
            <a:endParaRPr lang="pl-PL" dirty="0"/>
          </a:p>
          <a:p>
            <a:pPr>
              <a:lnSpc>
                <a:spcPct val="150000"/>
              </a:lnSpc>
            </a:pPr>
            <a:r>
              <a:rPr lang="pl-PL" dirty="0"/>
              <a:t>Scripting </a:t>
            </a:r>
            <a:r>
              <a:rPr lang="pl-PL" dirty="0" err="1"/>
              <a:t>language</a:t>
            </a:r>
            <a:endParaRPr lang="pl-PL" dirty="0"/>
          </a:p>
          <a:p>
            <a:pPr>
              <a:lnSpc>
                <a:spcPct val="150000"/>
              </a:lnSpc>
            </a:pPr>
            <a:r>
              <a:rPr lang="pl-PL" dirty="0"/>
              <a:t>Many </a:t>
            </a:r>
            <a:r>
              <a:rPr lang="pl-PL" dirty="0" err="1"/>
              <a:t>libraries</a:t>
            </a:r>
            <a:r>
              <a:rPr lang="pl-PL" dirty="0"/>
              <a:t>, </a:t>
            </a:r>
            <a:r>
              <a:rPr lang="pl-PL" dirty="0" err="1"/>
              <a:t>frameworks</a:t>
            </a:r>
            <a:r>
              <a:rPr lang="pl-PL" dirty="0"/>
              <a:t> and </a:t>
            </a:r>
            <a:r>
              <a:rPr lang="pl-PL" dirty="0" err="1"/>
              <a:t>additional</a:t>
            </a:r>
            <a:r>
              <a:rPr lang="pl-PL" dirty="0"/>
              <a:t> </a:t>
            </a:r>
            <a:r>
              <a:rPr lang="pl-PL" dirty="0" err="1"/>
              <a:t>resources</a:t>
            </a:r>
            <a:endParaRPr lang="pl-PL" dirty="0"/>
          </a:p>
          <a:p>
            <a:pPr>
              <a:lnSpc>
                <a:spcPct val="150000"/>
              </a:lnSpc>
            </a:pPr>
            <a:r>
              <a:rPr lang="pl-PL" dirty="0" err="1"/>
              <a:t>See</a:t>
            </a:r>
            <a:r>
              <a:rPr lang="pl-PL" dirty="0"/>
              <a:t>: python.org</a:t>
            </a:r>
          </a:p>
          <a:p>
            <a:pPr>
              <a:lnSpc>
                <a:spcPct val="150000"/>
              </a:lnSpc>
            </a:pPr>
            <a:r>
              <a:rPr lang="pl-PL" dirty="0" err="1"/>
              <a:t>Where</a:t>
            </a:r>
            <a:r>
              <a:rPr lang="pl-PL" dirty="0"/>
              <a:t> </a:t>
            </a:r>
            <a:r>
              <a:rPr lang="pl-PL" dirty="0" err="1"/>
              <a:t>did</a:t>
            </a:r>
            <a:r>
              <a:rPr lang="pl-PL" dirty="0"/>
              <a:t> the </a:t>
            </a:r>
            <a:r>
              <a:rPr lang="pl-PL" dirty="0" err="1"/>
              <a:t>name</a:t>
            </a:r>
            <a:r>
              <a:rPr lang="pl-PL" dirty="0"/>
              <a:t> </a:t>
            </a:r>
            <a:r>
              <a:rPr lang="pl-PL" dirty="0" err="1"/>
              <a:t>come</a:t>
            </a:r>
            <a:r>
              <a:rPr lang="pl-PL" dirty="0"/>
              <a:t> from?</a:t>
            </a:r>
          </a:p>
          <a:p>
            <a:pPr>
              <a:lnSpc>
                <a:spcPct val="150000"/>
              </a:lnSpc>
            </a:pPr>
            <a:endParaRPr lang="pl-PL" dirty="0"/>
          </a:p>
        </p:txBody>
      </p:sp>
      <p:sp>
        <p:nvSpPr>
          <p:cNvPr id="3" name="Tytuł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Python</a:t>
            </a:r>
            <a:r>
              <a:rPr lang="pl-PL" dirty="0"/>
              <a:t> </a:t>
            </a:r>
            <a:r>
              <a:rPr lang="pl-PL" dirty="0" err="1"/>
              <a:t>programming</a:t>
            </a:r>
            <a:r>
              <a:rPr lang="pl-PL" dirty="0"/>
              <a:t> </a:t>
            </a:r>
            <a:r>
              <a:rPr lang="pl-PL" dirty="0" err="1"/>
              <a:t>language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5200504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onty Python's Flying Circus Opening Credits Series 1-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35191" y="134754"/>
            <a:ext cx="7719461" cy="5789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213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zawartości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l-PL" dirty="0"/>
              <a:t>Data </a:t>
            </a:r>
            <a:r>
              <a:rPr lang="pl-PL" dirty="0" err="1"/>
              <a:t>collection</a:t>
            </a:r>
            <a:r>
              <a:rPr lang="pl-PL" dirty="0"/>
              <a:t> (i.e. marketing </a:t>
            </a:r>
            <a:r>
              <a:rPr lang="pl-PL" dirty="0" err="1"/>
              <a:t>research</a:t>
            </a:r>
            <a:r>
              <a:rPr lang="pl-PL" dirty="0"/>
              <a:t> </a:t>
            </a:r>
            <a:r>
              <a:rPr lang="pl-PL" dirty="0" err="1"/>
              <a:t>tools</a:t>
            </a:r>
            <a:r>
              <a:rPr lang="pl-PL" dirty="0"/>
              <a:t>, </a:t>
            </a:r>
            <a:r>
              <a:rPr lang="pl-PL" dirty="0" err="1"/>
              <a:t>internet</a:t>
            </a:r>
            <a:r>
              <a:rPr lang="pl-PL" dirty="0"/>
              <a:t> </a:t>
            </a:r>
            <a:r>
              <a:rPr lang="pl-PL" dirty="0" err="1"/>
              <a:t>crawlers</a:t>
            </a:r>
            <a:r>
              <a:rPr lang="pl-PL" dirty="0"/>
              <a:t>, etc.)</a:t>
            </a:r>
          </a:p>
          <a:p>
            <a:pPr marL="0" indent="0">
              <a:buNone/>
            </a:pPr>
            <a:r>
              <a:rPr lang="pl-PL" dirty="0"/>
              <a:t>Data </a:t>
            </a:r>
            <a:r>
              <a:rPr lang="pl-PL" dirty="0" err="1"/>
              <a:t>analysis</a:t>
            </a:r>
            <a:r>
              <a:rPr lang="pl-PL" dirty="0"/>
              <a:t> (OLAP software, CRM, </a:t>
            </a:r>
            <a:r>
              <a:rPr lang="pl-PL" dirty="0" err="1"/>
              <a:t>statistical</a:t>
            </a:r>
            <a:r>
              <a:rPr lang="pl-PL" dirty="0"/>
              <a:t> </a:t>
            </a:r>
            <a:r>
              <a:rPr lang="pl-PL" dirty="0" err="1"/>
              <a:t>tools</a:t>
            </a:r>
            <a:r>
              <a:rPr lang="pl-PL" dirty="0"/>
              <a:t>, etc.)</a:t>
            </a:r>
          </a:p>
          <a:p>
            <a:pPr marL="0" indent="0">
              <a:buNone/>
            </a:pPr>
            <a:r>
              <a:rPr lang="pl-PL" dirty="0"/>
              <a:t>Tools (web &amp; software development, DBMS, </a:t>
            </a:r>
            <a:r>
              <a:rPr lang="pl-PL" dirty="0" err="1"/>
              <a:t>direct</a:t>
            </a:r>
            <a:r>
              <a:rPr lang="pl-PL" dirty="0"/>
              <a:t> marketing </a:t>
            </a:r>
            <a:r>
              <a:rPr lang="pl-PL" dirty="0" err="1"/>
              <a:t>tools</a:t>
            </a:r>
            <a:r>
              <a:rPr lang="pl-PL" dirty="0"/>
              <a:t>, </a:t>
            </a:r>
            <a:r>
              <a:rPr lang="pl-PL" dirty="0" err="1"/>
              <a:t>accounting</a:t>
            </a:r>
            <a:r>
              <a:rPr lang="pl-PL" dirty="0"/>
              <a:t>, etc.)</a:t>
            </a:r>
          </a:p>
          <a:p>
            <a:pPr marL="0" indent="0">
              <a:buNone/>
            </a:pPr>
            <a:r>
              <a:rPr lang="pl-PL" dirty="0" err="1"/>
              <a:t>Process</a:t>
            </a:r>
            <a:r>
              <a:rPr lang="pl-PL" dirty="0"/>
              <a:t> </a:t>
            </a:r>
            <a:r>
              <a:rPr lang="pl-PL" dirty="0" err="1"/>
              <a:t>modelling</a:t>
            </a:r>
            <a:r>
              <a:rPr lang="pl-PL" dirty="0"/>
              <a:t> (</a:t>
            </a:r>
            <a:r>
              <a:rPr lang="pl-PL" dirty="0" err="1"/>
              <a:t>project</a:t>
            </a:r>
            <a:r>
              <a:rPr lang="pl-PL" dirty="0"/>
              <a:t> management </a:t>
            </a:r>
            <a:r>
              <a:rPr lang="pl-PL" dirty="0" err="1"/>
              <a:t>tools</a:t>
            </a:r>
            <a:r>
              <a:rPr lang="pl-PL" dirty="0"/>
              <a:t>)</a:t>
            </a:r>
          </a:p>
          <a:p>
            <a:pPr marL="0" indent="0">
              <a:buNone/>
            </a:pPr>
            <a:r>
              <a:rPr lang="pl-PL" dirty="0" err="1"/>
              <a:t>Decission</a:t>
            </a:r>
            <a:r>
              <a:rPr lang="pl-PL" dirty="0"/>
              <a:t> suport </a:t>
            </a:r>
            <a:r>
              <a:rPr lang="pl-PL" dirty="0" err="1"/>
              <a:t>systems</a:t>
            </a:r>
            <a:endParaRPr lang="pl-PL" dirty="0"/>
          </a:p>
          <a:p>
            <a:pPr marL="0" indent="0">
              <a:buNone/>
            </a:pPr>
            <a:endParaRPr lang="pl-PL" dirty="0"/>
          </a:p>
        </p:txBody>
      </p:sp>
      <p:sp>
        <p:nvSpPr>
          <p:cNvPr id="3" name="Tytuł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Software </a:t>
            </a:r>
            <a:r>
              <a:rPr lang="pl-PL" dirty="0" err="1"/>
              <a:t>categories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6611884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zawartości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US" sz="3600" dirty="0"/>
              <a:t>Beautiful is better than ugly</a:t>
            </a:r>
          </a:p>
          <a:p>
            <a:pPr>
              <a:lnSpc>
                <a:spcPct val="150000"/>
              </a:lnSpc>
            </a:pPr>
            <a:r>
              <a:rPr lang="en-US" sz="3600" dirty="0"/>
              <a:t>Explicit is better than implicit</a:t>
            </a:r>
          </a:p>
          <a:p>
            <a:pPr>
              <a:lnSpc>
                <a:spcPct val="150000"/>
              </a:lnSpc>
            </a:pPr>
            <a:r>
              <a:rPr lang="en-US" sz="3600" dirty="0"/>
              <a:t>Simple is better than complex</a:t>
            </a:r>
          </a:p>
          <a:p>
            <a:pPr>
              <a:lnSpc>
                <a:spcPct val="150000"/>
              </a:lnSpc>
            </a:pPr>
            <a:r>
              <a:rPr lang="en-US" sz="3600" dirty="0"/>
              <a:t>Complex is better than complicated</a:t>
            </a:r>
          </a:p>
          <a:p>
            <a:pPr>
              <a:lnSpc>
                <a:spcPct val="150000"/>
              </a:lnSpc>
            </a:pPr>
            <a:r>
              <a:rPr lang="en-US" sz="3600" dirty="0"/>
              <a:t>Readability counts</a:t>
            </a:r>
            <a:endParaRPr lang="pl-PL" sz="3600" dirty="0"/>
          </a:p>
        </p:txBody>
      </p:sp>
      <p:sp>
        <p:nvSpPr>
          <p:cNvPr id="3" name="Tytuł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Python</a:t>
            </a:r>
            <a:r>
              <a:rPr lang="pl-PL" dirty="0"/>
              <a:t> </a:t>
            </a:r>
            <a:r>
              <a:rPr lang="pl-PL" dirty="0" err="1"/>
              <a:t>philosophy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0724877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zawartości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 err="1"/>
              <a:t>Current</a:t>
            </a:r>
            <a:r>
              <a:rPr lang="pl-PL" dirty="0"/>
              <a:t> version: 3.5.1</a:t>
            </a:r>
          </a:p>
          <a:p>
            <a:r>
              <a:rPr lang="pl-PL" dirty="0"/>
              <a:t>The most </a:t>
            </a:r>
            <a:r>
              <a:rPr lang="pl-PL" dirty="0" err="1"/>
              <a:t>described</a:t>
            </a:r>
            <a:r>
              <a:rPr lang="pl-PL" dirty="0"/>
              <a:t> version: 2.7</a:t>
            </a:r>
          </a:p>
          <a:p>
            <a:r>
              <a:rPr lang="pl-PL" dirty="0"/>
              <a:t>On-</a:t>
            </a:r>
            <a:r>
              <a:rPr lang="pl-PL" dirty="0" err="1"/>
              <a:t>line</a:t>
            </a:r>
            <a:r>
              <a:rPr lang="pl-PL" dirty="0"/>
              <a:t> </a:t>
            </a:r>
            <a:r>
              <a:rPr lang="pl-PL" dirty="0" err="1"/>
              <a:t>Python</a:t>
            </a:r>
            <a:r>
              <a:rPr lang="pl-PL" dirty="0"/>
              <a:t> </a:t>
            </a:r>
            <a:r>
              <a:rPr lang="pl-PL" dirty="0" err="1"/>
              <a:t>console</a:t>
            </a:r>
            <a:r>
              <a:rPr lang="pl-PL" dirty="0"/>
              <a:t>: repl.it</a:t>
            </a:r>
          </a:p>
        </p:txBody>
      </p:sp>
      <p:sp>
        <p:nvSpPr>
          <p:cNvPr id="3" name="Tytuł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Python</a:t>
            </a:r>
            <a:r>
              <a:rPr lang="pl-PL" dirty="0"/>
              <a:t> environment: IDLE</a:t>
            </a:r>
          </a:p>
        </p:txBody>
      </p:sp>
    </p:spTree>
    <p:extLst>
      <p:ext uri="{BB962C8B-B14F-4D97-AF65-F5344CB8AC3E}">
        <p14:creationId xmlns:p14="http://schemas.microsoft.com/office/powerpoint/2010/main" val="42262093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786" y="191484"/>
            <a:ext cx="10102428" cy="5642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1612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50" y="225710"/>
            <a:ext cx="11715750" cy="5601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5415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575" y="190499"/>
            <a:ext cx="11480948" cy="5727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32401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zawartości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dob</a:t>
            </a:r>
            <a:r>
              <a:rPr lang="pl-PL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pl-PL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input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('Please enter your date of birth: ')</a:t>
            </a:r>
          </a:p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last_name</a:t>
            </a:r>
            <a:r>
              <a:rPr lang="pl-PL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pl-PL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input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('Please enter your last name: ')</a:t>
            </a:r>
          </a:p>
          <a:p>
            <a:pPr marL="0" indent="0">
              <a:buNone/>
            </a:pPr>
            <a:endParaRPr lang="pl-PL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last_name</a:t>
            </a:r>
            <a:r>
              <a:rPr lang="pl-PL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dob</a:t>
            </a:r>
            <a:r>
              <a:rPr lang="pl-PL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pl-PL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Tytuł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Python</a:t>
            </a:r>
            <a:r>
              <a:rPr lang="pl-PL" dirty="0"/>
              <a:t>: </a:t>
            </a:r>
            <a:r>
              <a:rPr lang="pl-PL" dirty="0" err="1"/>
              <a:t>example</a:t>
            </a:r>
            <a:r>
              <a:rPr lang="pl-PL" dirty="0"/>
              <a:t> </a:t>
            </a:r>
            <a:r>
              <a:rPr lang="pl-PL" dirty="0" err="1"/>
              <a:t>code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4265659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zawartości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AutoNum type="arabicPeriod"/>
            </a:pPr>
            <a:r>
              <a:rPr lang="pl-PL" dirty="0"/>
              <a:t>Insert a </a:t>
            </a:r>
            <a:r>
              <a:rPr lang="pl-PL" dirty="0" err="1"/>
              <a:t>card</a:t>
            </a:r>
            <a:endParaRPr lang="pl-PL" dirty="0"/>
          </a:p>
          <a:p>
            <a:pPr marL="0" indent="0">
              <a:buNone/>
            </a:pPr>
            <a:r>
              <a:rPr lang="pl-PL" dirty="0"/>
              <a:t>….</a:t>
            </a:r>
          </a:p>
          <a:p>
            <a:pPr marL="0" indent="0">
              <a:buNone/>
            </a:pPr>
            <a:endParaRPr lang="pl-PL" dirty="0"/>
          </a:p>
          <a:p>
            <a:pPr marL="0" indent="0">
              <a:buNone/>
            </a:pPr>
            <a:r>
              <a:rPr lang="pl-PL" dirty="0"/>
              <a:t>….</a:t>
            </a:r>
          </a:p>
          <a:p>
            <a:pPr marL="0" indent="0">
              <a:buNone/>
            </a:pPr>
            <a:endParaRPr lang="pl-PL" dirty="0"/>
          </a:p>
          <a:p>
            <a:pPr marL="0" indent="0">
              <a:buNone/>
            </a:pPr>
            <a:r>
              <a:rPr lang="pl-PL" dirty="0"/>
              <a:t>….</a:t>
            </a:r>
          </a:p>
          <a:p>
            <a:pPr marL="0" indent="0">
              <a:buNone/>
            </a:pPr>
            <a:endParaRPr lang="pl-PL" dirty="0"/>
          </a:p>
          <a:p>
            <a:pPr marL="0" indent="0">
              <a:buNone/>
            </a:pPr>
            <a:r>
              <a:rPr lang="pl-PL" dirty="0"/>
              <a:t>X. </a:t>
            </a:r>
            <a:r>
              <a:rPr lang="pl-PL" dirty="0" err="1"/>
              <a:t>Print</a:t>
            </a:r>
            <a:r>
              <a:rPr lang="pl-PL" dirty="0"/>
              <a:t> </a:t>
            </a:r>
            <a:r>
              <a:rPr lang="pl-PL" dirty="0" err="1"/>
              <a:t>receipt</a:t>
            </a:r>
            <a:endParaRPr lang="en-GB" dirty="0"/>
          </a:p>
        </p:txBody>
      </p:sp>
      <p:sp>
        <p:nvSpPr>
          <p:cNvPr id="3" name="Tytuł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What</a:t>
            </a:r>
            <a:r>
              <a:rPr lang="pl-PL" dirty="0"/>
              <a:t> </a:t>
            </a:r>
            <a:r>
              <a:rPr lang="pl-PL" dirty="0" err="1"/>
              <a:t>happens</a:t>
            </a:r>
            <a:r>
              <a:rPr lang="pl-PL" dirty="0"/>
              <a:t> in ATM?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90361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r"/>
            <a:r>
              <a:rPr lang="pl-PL" dirty="0" err="1"/>
              <a:t>What</a:t>
            </a:r>
            <a:r>
              <a:rPr lang="pl-PL" dirty="0"/>
              <a:t> </a:t>
            </a:r>
            <a:r>
              <a:rPr lang="pl-PL" dirty="0" err="1"/>
              <a:t>problems</a:t>
            </a:r>
            <a:r>
              <a:rPr lang="pl-PL" dirty="0"/>
              <a:t> </a:t>
            </a:r>
            <a:r>
              <a:rPr lang="pl-PL" dirty="0" err="1"/>
              <a:t>are</a:t>
            </a:r>
            <a:r>
              <a:rPr lang="pl-PL" dirty="0"/>
              <a:t> </a:t>
            </a:r>
            <a:r>
              <a:rPr lang="pl-PL" dirty="0" err="1"/>
              <a:t>there</a:t>
            </a:r>
            <a:r>
              <a:rPr lang="pl-PL" dirty="0"/>
              <a:t> to </a:t>
            </a:r>
            <a:r>
              <a:rPr lang="pl-PL" dirty="0" err="1"/>
              <a:t>solve</a:t>
            </a:r>
            <a:r>
              <a:rPr lang="pl-PL" dirty="0"/>
              <a:t>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104006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zawartości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pl-PL" dirty="0"/>
              <a:t>We </a:t>
            </a:r>
            <a:r>
              <a:rPr lang="pl-PL" dirty="0" err="1"/>
              <a:t>need</a:t>
            </a:r>
            <a:r>
              <a:rPr lang="pl-PL" dirty="0"/>
              <a:t> a </a:t>
            </a:r>
            <a:r>
              <a:rPr lang="pl-PL" dirty="0" err="1"/>
              <a:t>webpage</a:t>
            </a:r>
            <a:r>
              <a:rPr lang="pl-PL" dirty="0"/>
              <a:t>!</a:t>
            </a:r>
          </a:p>
          <a:p>
            <a:pPr>
              <a:lnSpc>
                <a:spcPct val="150000"/>
              </a:lnSpc>
            </a:pPr>
            <a:r>
              <a:rPr lang="pl-PL" dirty="0"/>
              <a:t>We </a:t>
            </a:r>
            <a:r>
              <a:rPr lang="pl-PL" dirty="0" err="1"/>
              <a:t>would</a:t>
            </a:r>
            <a:r>
              <a:rPr lang="pl-PL" dirty="0"/>
              <a:t> </a:t>
            </a:r>
            <a:r>
              <a:rPr lang="pl-PL" dirty="0" err="1"/>
              <a:t>like</a:t>
            </a:r>
            <a:r>
              <a:rPr lang="pl-PL" dirty="0"/>
              <a:t> to set </a:t>
            </a:r>
            <a:r>
              <a:rPr lang="pl-PL" dirty="0" err="1"/>
              <a:t>up</a:t>
            </a:r>
            <a:r>
              <a:rPr lang="pl-PL" dirty="0"/>
              <a:t> </a:t>
            </a:r>
            <a:r>
              <a:rPr lang="pl-PL" dirty="0" err="1"/>
              <a:t>an</a:t>
            </a:r>
            <a:r>
              <a:rPr lang="pl-PL" dirty="0"/>
              <a:t> online shop.</a:t>
            </a:r>
          </a:p>
          <a:p>
            <a:pPr>
              <a:lnSpc>
                <a:spcPct val="150000"/>
              </a:lnSpc>
            </a:pPr>
            <a:r>
              <a:rPr lang="pl-PL" dirty="0" err="1"/>
              <a:t>Let’s</a:t>
            </a:r>
            <a:r>
              <a:rPr lang="pl-PL" dirty="0"/>
              <a:t> </a:t>
            </a:r>
            <a:r>
              <a:rPr lang="pl-PL" dirty="0" err="1"/>
              <a:t>build</a:t>
            </a:r>
            <a:r>
              <a:rPr lang="pl-PL" dirty="0"/>
              <a:t> </a:t>
            </a:r>
            <a:r>
              <a:rPr lang="pl-PL" dirty="0" err="1"/>
              <a:t>customers</a:t>
            </a:r>
            <a:r>
              <a:rPr lang="pl-PL" dirty="0"/>
              <a:t> </a:t>
            </a:r>
            <a:r>
              <a:rPr lang="pl-PL" dirty="0" err="1"/>
              <a:t>database</a:t>
            </a:r>
            <a:r>
              <a:rPr lang="pl-PL" dirty="0"/>
              <a:t>.</a:t>
            </a:r>
          </a:p>
          <a:p>
            <a:pPr>
              <a:lnSpc>
                <a:spcPct val="150000"/>
              </a:lnSpc>
            </a:pPr>
            <a:r>
              <a:rPr lang="pl-PL" dirty="0" err="1"/>
              <a:t>Can</a:t>
            </a:r>
            <a:r>
              <a:rPr lang="pl-PL" dirty="0"/>
              <a:t> we </a:t>
            </a:r>
            <a:r>
              <a:rPr lang="pl-PL" dirty="0" err="1"/>
              <a:t>summarize</a:t>
            </a:r>
            <a:r>
              <a:rPr lang="pl-PL" dirty="0"/>
              <a:t> the </a:t>
            </a:r>
            <a:r>
              <a:rPr lang="pl-PL" dirty="0" err="1"/>
              <a:t>sales</a:t>
            </a:r>
            <a:r>
              <a:rPr lang="pl-PL" dirty="0"/>
              <a:t> for </a:t>
            </a:r>
            <a:r>
              <a:rPr lang="pl-PL" dirty="0" err="1"/>
              <a:t>given</a:t>
            </a:r>
            <a:r>
              <a:rPr lang="pl-PL" dirty="0"/>
              <a:t> period and </a:t>
            </a:r>
            <a:r>
              <a:rPr lang="pl-PL" dirty="0" err="1"/>
              <a:t>given</a:t>
            </a:r>
            <a:r>
              <a:rPr lang="pl-PL" dirty="0"/>
              <a:t> market segment?</a:t>
            </a:r>
          </a:p>
          <a:p>
            <a:pPr>
              <a:lnSpc>
                <a:spcPct val="150000"/>
              </a:lnSpc>
            </a:pPr>
            <a:r>
              <a:rPr lang="pl-PL" dirty="0" err="1"/>
              <a:t>I’d</a:t>
            </a:r>
            <a:r>
              <a:rPr lang="pl-PL" dirty="0"/>
              <a:t> </a:t>
            </a:r>
            <a:r>
              <a:rPr lang="pl-PL" dirty="0" err="1"/>
              <a:t>like</a:t>
            </a:r>
            <a:r>
              <a:rPr lang="pl-PL" dirty="0"/>
              <a:t> to monitor the </a:t>
            </a:r>
            <a:r>
              <a:rPr lang="pl-PL" dirty="0" err="1"/>
              <a:t>routes</a:t>
            </a:r>
            <a:r>
              <a:rPr lang="pl-PL" dirty="0"/>
              <a:t> of my trucks. </a:t>
            </a:r>
            <a:r>
              <a:rPr lang="pl-PL" dirty="0" err="1"/>
              <a:t>Can</a:t>
            </a:r>
            <a:r>
              <a:rPr lang="pl-PL" dirty="0"/>
              <a:t> we </a:t>
            </a:r>
            <a:r>
              <a:rPr lang="pl-PL" dirty="0" err="1"/>
              <a:t>save</a:t>
            </a:r>
            <a:r>
              <a:rPr lang="pl-PL" dirty="0"/>
              <a:t> </a:t>
            </a:r>
            <a:r>
              <a:rPr lang="pl-PL" dirty="0" err="1"/>
              <a:t>fuel</a:t>
            </a:r>
            <a:r>
              <a:rPr lang="pl-PL" dirty="0"/>
              <a:t>?</a:t>
            </a:r>
          </a:p>
          <a:p>
            <a:pPr>
              <a:lnSpc>
                <a:spcPct val="150000"/>
              </a:lnSpc>
            </a:pPr>
            <a:r>
              <a:rPr lang="pl-PL" dirty="0"/>
              <a:t>How much </a:t>
            </a:r>
            <a:r>
              <a:rPr lang="pl-PL" dirty="0" err="1"/>
              <a:t>social</a:t>
            </a:r>
            <a:r>
              <a:rPr lang="pl-PL" dirty="0"/>
              <a:t> </a:t>
            </a:r>
            <a:r>
              <a:rPr lang="pl-PL" dirty="0" err="1"/>
              <a:t>security</a:t>
            </a:r>
            <a:r>
              <a:rPr lang="pl-PL" dirty="0"/>
              <a:t> </a:t>
            </a:r>
            <a:r>
              <a:rPr lang="pl-PL" dirty="0" err="1"/>
              <a:t>will</a:t>
            </a:r>
            <a:r>
              <a:rPr lang="pl-PL" dirty="0"/>
              <a:t> we </a:t>
            </a:r>
            <a:r>
              <a:rPr lang="pl-PL" dirty="0" err="1"/>
              <a:t>pay</a:t>
            </a:r>
            <a:r>
              <a:rPr lang="pl-PL" dirty="0"/>
              <a:t> in </a:t>
            </a:r>
            <a:r>
              <a:rPr lang="pl-PL" dirty="0" err="1"/>
              <a:t>total</a:t>
            </a:r>
            <a:r>
              <a:rPr lang="pl-PL" dirty="0"/>
              <a:t> for </a:t>
            </a:r>
            <a:r>
              <a:rPr lang="pl-PL" dirty="0" err="1"/>
              <a:t>our</a:t>
            </a:r>
            <a:r>
              <a:rPr lang="pl-PL" dirty="0"/>
              <a:t> </a:t>
            </a:r>
            <a:r>
              <a:rPr lang="pl-PL" dirty="0" err="1"/>
              <a:t>employees</a:t>
            </a:r>
            <a:r>
              <a:rPr lang="pl-PL" dirty="0"/>
              <a:t>?</a:t>
            </a:r>
          </a:p>
          <a:p>
            <a:pPr>
              <a:lnSpc>
                <a:spcPct val="150000"/>
              </a:lnSpc>
            </a:pPr>
            <a:r>
              <a:rPr lang="pl-PL" dirty="0"/>
              <a:t>We want to </a:t>
            </a:r>
            <a:r>
              <a:rPr lang="pl-PL" dirty="0" err="1"/>
              <a:t>invest</a:t>
            </a:r>
            <a:r>
              <a:rPr lang="pl-PL" dirty="0"/>
              <a:t>. How much </a:t>
            </a:r>
            <a:r>
              <a:rPr lang="pl-PL" dirty="0" err="1"/>
              <a:t>will</a:t>
            </a:r>
            <a:r>
              <a:rPr lang="pl-PL" dirty="0"/>
              <a:t> </a:t>
            </a:r>
            <a:r>
              <a:rPr lang="pl-PL" dirty="0" err="1"/>
              <a:t>it</a:t>
            </a:r>
            <a:r>
              <a:rPr lang="pl-PL" dirty="0"/>
              <a:t> </a:t>
            </a:r>
            <a:r>
              <a:rPr lang="pl-PL" dirty="0" err="1"/>
              <a:t>cost</a:t>
            </a:r>
            <a:r>
              <a:rPr lang="pl-PL" dirty="0"/>
              <a:t>? </a:t>
            </a:r>
          </a:p>
        </p:txBody>
      </p:sp>
      <p:sp>
        <p:nvSpPr>
          <p:cNvPr id="3" name="Tytuł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Simple </a:t>
            </a:r>
            <a:r>
              <a:rPr lang="pl-PL" dirty="0" err="1"/>
              <a:t>problems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7450545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zawartości 1"/>
          <p:cNvSpPr>
            <a:spLocks noGrp="1"/>
          </p:cNvSpPr>
          <p:nvPr>
            <p:ph idx="1"/>
          </p:nvPr>
        </p:nvSpPr>
        <p:spPr>
          <a:xfrm>
            <a:off x="609600" y="1371600"/>
            <a:ext cx="10972800" cy="4577680"/>
          </a:xfrm>
        </p:spPr>
        <p:txBody>
          <a:bodyPr>
            <a:normAutofit fontScale="92500"/>
          </a:bodyPr>
          <a:lstStyle/>
          <a:p>
            <a:r>
              <a:rPr lang="pl-PL" dirty="0"/>
              <a:t>GM and P&amp;G </a:t>
            </a:r>
            <a:r>
              <a:rPr lang="pl-PL" dirty="0" err="1"/>
              <a:t>use</a:t>
            </a:r>
            <a:r>
              <a:rPr lang="pl-PL" dirty="0"/>
              <a:t> </a:t>
            </a:r>
            <a:r>
              <a:rPr lang="pl-PL" dirty="0" err="1"/>
              <a:t>simulation</a:t>
            </a:r>
            <a:r>
              <a:rPr lang="pl-PL" dirty="0"/>
              <a:t> to </a:t>
            </a:r>
            <a:r>
              <a:rPr lang="pl-PL" dirty="0" err="1"/>
              <a:t>estimate</a:t>
            </a:r>
            <a:r>
              <a:rPr lang="pl-PL" dirty="0"/>
              <a:t> the </a:t>
            </a:r>
            <a:r>
              <a:rPr lang="pl-PL" dirty="0" err="1"/>
              <a:t>avarage</a:t>
            </a:r>
            <a:r>
              <a:rPr lang="pl-PL" dirty="0"/>
              <a:t> return and the </a:t>
            </a:r>
            <a:r>
              <a:rPr lang="pl-PL" dirty="0" err="1"/>
              <a:t>riskness</a:t>
            </a:r>
            <a:r>
              <a:rPr lang="pl-PL" dirty="0"/>
              <a:t> of </a:t>
            </a:r>
            <a:r>
              <a:rPr lang="pl-PL" dirty="0" err="1"/>
              <a:t>new</a:t>
            </a:r>
            <a:r>
              <a:rPr lang="pl-PL" dirty="0"/>
              <a:t> products.</a:t>
            </a:r>
          </a:p>
          <a:p>
            <a:r>
              <a:rPr lang="pl-PL" dirty="0"/>
              <a:t>GM </a:t>
            </a:r>
            <a:r>
              <a:rPr lang="pl-PL" dirty="0" err="1"/>
              <a:t>uses</a:t>
            </a:r>
            <a:r>
              <a:rPr lang="pl-PL" dirty="0"/>
              <a:t> </a:t>
            </a:r>
            <a:r>
              <a:rPr lang="pl-PL" dirty="0" err="1"/>
              <a:t>simulations</a:t>
            </a:r>
            <a:r>
              <a:rPr lang="pl-PL" dirty="0"/>
              <a:t> to </a:t>
            </a:r>
            <a:r>
              <a:rPr lang="pl-PL" dirty="0" err="1"/>
              <a:t>forecast</a:t>
            </a:r>
            <a:r>
              <a:rPr lang="pl-PL" dirty="0"/>
              <a:t> net </a:t>
            </a:r>
            <a:r>
              <a:rPr lang="pl-PL" dirty="0" err="1"/>
              <a:t>income</a:t>
            </a:r>
            <a:r>
              <a:rPr lang="pl-PL" dirty="0"/>
              <a:t> for the </a:t>
            </a:r>
            <a:r>
              <a:rPr lang="pl-PL" dirty="0" err="1"/>
              <a:t>corporation</a:t>
            </a:r>
            <a:r>
              <a:rPr lang="pl-PL" dirty="0"/>
              <a:t>, </a:t>
            </a:r>
            <a:r>
              <a:rPr lang="pl-PL" dirty="0" err="1"/>
              <a:t>predicting</a:t>
            </a:r>
            <a:r>
              <a:rPr lang="pl-PL" dirty="0"/>
              <a:t> </a:t>
            </a:r>
            <a:r>
              <a:rPr lang="pl-PL" dirty="0" err="1"/>
              <a:t>structural</a:t>
            </a:r>
            <a:r>
              <a:rPr lang="pl-PL" dirty="0"/>
              <a:t> </a:t>
            </a:r>
            <a:r>
              <a:rPr lang="pl-PL" dirty="0" err="1"/>
              <a:t>costs</a:t>
            </a:r>
            <a:r>
              <a:rPr lang="pl-PL" dirty="0"/>
              <a:t> and </a:t>
            </a:r>
            <a:r>
              <a:rPr lang="pl-PL" dirty="0" err="1"/>
              <a:t>purchasing</a:t>
            </a:r>
            <a:r>
              <a:rPr lang="pl-PL" dirty="0"/>
              <a:t> </a:t>
            </a:r>
            <a:r>
              <a:rPr lang="pl-PL" dirty="0" err="1"/>
              <a:t>costs</a:t>
            </a:r>
            <a:r>
              <a:rPr lang="pl-PL" dirty="0"/>
              <a:t>, </a:t>
            </a:r>
            <a:r>
              <a:rPr lang="pl-PL" dirty="0" err="1"/>
              <a:t>determining</a:t>
            </a:r>
            <a:r>
              <a:rPr lang="pl-PL" dirty="0"/>
              <a:t> </a:t>
            </a:r>
            <a:r>
              <a:rPr lang="pl-PL" dirty="0" err="1"/>
              <a:t>its</a:t>
            </a:r>
            <a:r>
              <a:rPr lang="pl-PL" dirty="0"/>
              <a:t> </a:t>
            </a:r>
            <a:r>
              <a:rPr lang="pl-PL" dirty="0" err="1"/>
              <a:t>susceptibility</a:t>
            </a:r>
            <a:r>
              <a:rPr lang="pl-PL" dirty="0"/>
              <a:t> to </a:t>
            </a:r>
            <a:r>
              <a:rPr lang="pl-PL" dirty="0" err="1"/>
              <a:t>different</a:t>
            </a:r>
            <a:r>
              <a:rPr lang="pl-PL" dirty="0"/>
              <a:t> </a:t>
            </a:r>
            <a:r>
              <a:rPr lang="pl-PL" dirty="0" err="1"/>
              <a:t>kinds</a:t>
            </a:r>
            <a:r>
              <a:rPr lang="pl-PL" dirty="0"/>
              <a:t> of </a:t>
            </a:r>
            <a:r>
              <a:rPr lang="pl-PL" dirty="0" err="1"/>
              <a:t>risk</a:t>
            </a:r>
            <a:r>
              <a:rPr lang="pl-PL" dirty="0"/>
              <a:t>, </a:t>
            </a:r>
            <a:r>
              <a:rPr lang="pl-PL" dirty="0" err="1"/>
              <a:t>such</a:t>
            </a:r>
            <a:r>
              <a:rPr lang="pl-PL" dirty="0"/>
              <a:t> as </a:t>
            </a:r>
            <a:r>
              <a:rPr lang="pl-PL" dirty="0" err="1"/>
              <a:t>interest</a:t>
            </a:r>
            <a:r>
              <a:rPr lang="pl-PL" dirty="0"/>
              <a:t> </a:t>
            </a:r>
            <a:r>
              <a:rPr lang="pl-PL" dirty="0" err="1"/>
              <a:t>rate</a:t>
            </a:r>
            <a:r>
              <a:rPr lang="pl-PL" dirty="0"/>
              <a:t> </a:t>
            </a:r>
            <a:r>
              <a:rPr lang="pl-PL" dirty="0" err="1"/>
              <a:t>changes</a:t>
            </a:r>
            <a:r>
              <a:rPr lang="pl-PL" dirty="0"/>
              <a:t> and exchange </a:t>
            </a:r>
            <a:r>
              <a:rPr lang="pl-PL" dirty="0" err="1"/>
              <a:t>rate</a:t>
            </a:r>
            <a:r>
              <a:rPr lang="pl-PL" dirty="0"/>
              <a:t> </a:t>
            </a:r>
            <a:r>
              <a:rPr lang="pl-PL" dirty="0" err="1"/>
              <a:t>fluctuations</a:t>
            </a:r>
            <a:r>
              <a:rPr lang="pl-PL" dirty="0"/>
              <a:t>.</a:t>
            </a:r>
          </a:p>
          <a:p>
            <a:r>
              <a:rPr lang="pl-PL" dirty="0"/>
              <a:t>Eli </a:t>
            </a:r>
            <a:r>
              <a:rPr lang="pl-PL" dirty="0" err="1"/>
              <a:t>Lilly</a:t>
            </a:r>
            <a:r>
              <a:rPr lang="pl-PL" dirty="0"/>
              <a:t> </a:t>
            </a:r>
            <a:r>
              <a:rPr lang="pl-PL" dirty="0" err="1"/>
              <a:t>uses</a:t>
            </a:r>
            <a:r>
              <a:rPr lang="pl-PL" dirty="0"/>
              <a:t> </a:t>
            </a:r>
            <a:r>
              <a:rPr lang="pl-PL" dirty="0" err="1"/>
              <a:t>simulations</a:t>
            </a:r>
            <a:r>
              <a:rPr lang="pl-PL" dirty="0"/>
              <a:t> to </a:t>
            </a:r>
            <a:r>
              <a:rPr lang="pl-PL" dirty="0" err="1"/>
              <a:t>determine</a:t>
            </a:r>
            <a:r>
              <a:rPr lang="pl-PL" dirty="0"/>
              <a:t> the </a:t>
            </a:r>
            <a:r>
              <a:rPr lang="pl-PL" dirty="0" err="1"/>
              <a:t>optimal</a:t>
            </a:r>
            <a:r>
              <a:rPr lang="pl-PL" dirty="0"/>
              <a:t> plant </a:t>
            </a:r>
            <a:r>
              <a:rPr lang="pl-PL" dirty="0" err="1"/>
              <a:t>capacity</a:t>
            </a:r>
            <a:r>
              <a:rPr lang="pl-PL" dirty="0"/>
              <a:t> </a:t>
            </a:r>
            <a:r>
              <a:rPr lang="pl-PL" dirty="0" err="1"/>
              <a:t>that</a:t>
            </a:r>
            <a:r>
              <a:rPr lang="pl-PL" dirty="0"/>
              <a:t> </a:t>
            </a:r>
            <a:r>
              <a:rPr lang="pl-PL" dirty="0" err="1"/>
              <a:t>should</a:t>
            </a:r>
            <a:r>
              <a:rPr lang="pl-PL" dirty="0"/>
              <a:t> be </a:t>
            </a:r>
            <a:r>
              <a:rPr lang="pl-PL" dirty="0" err="1"/>
              <a:t>built</a:t>
            </a:r>
            <a:r>
              <a:rPr lang="pl-PL" dirty="0"/>
              <a:t> for </a:t>
            </a:r>
            <a:r>
              <a:rPr lang="pl-PL" dirty="0" err="1"/>
              <a:t>each</a:t>
            </a:r>
            <a:r>
              <a:rPr lang="pl-PL" dirty="0"/>
              <a:t> </a:t>
            </a:r>
            <a:r>
              <a:rPr lang="pl-PL" dirty="0" err="1"/>
              <a:t>drug</a:t>
            </a:r>
            <a:r>
              <a:rPr lang="pl-PL" dirty="0"/>
              <a:t>.</a:t>
            </a:r>
          </a:p>
          <a:p>
            <a:r>
              <a:rPr lang="pl-PL" dirty="0"/>
              <a:t>Banking </a:t>
            </a:r>
            <a:r>
              <a:rPr lang="pl-PL" dirty="0" err="1"/>
              <a:t>institutions</a:t>
            </a:r>
            <a:r>
              <a:rPr lang="pl-PL" dirty="0"/>
              <a:t> </a:t>
            </a:r>
            <a:r>
              <a:rPr lang="pl-PL" dirty="0" err="1"/>
              <a:t>use</a:t>
            </a:r>
            <a:r>
              <a:rPr lang="pl-PL" dirty="0"/>
              <a:t> </a:t>
            </a:r>
            <a:r>
              <a:rPr lang="pl-PL" dirty="0" err="1"/>
              <a:t>simulations</a:t>
            </a:r>
            <a:r>
              <a:rPr lang="pl-PL" dirty="0"/>
              <a:t> to </a:t>
            </a:r>
            <a:r>
              <a:rPr lang="pl-PL" dirty="0" err="1"/>
              <a:t>price</a:t>
            </a:r>
            <a:r>
              <a:rPr lang="pl-PL" dirty="0"/>
              <a:t> </a:t>
            </a:r>
            <a:r>
              <a:rPr lang="pl-PL" dirty="0" err="1"/>
              <a:t>complex</a:t>
            </a:r>
            <a:r>
              <a:rPr lang="pl-PL" dirty="0"/>
              <a:t> </a:t>
            </a:r>
            <a:r>
              <a:rPr lang="pl-PL" dirty="0" err="1"/>
              <a:t>financial</a:t>
            </a:r>
            <a:r>
              <a:rPr lang="pl-PL" dirty="0"/>
              <a:t> </a:t>
            </a:r>
            <a:r>
              <a:rPr lang="pl-PL" dirty="0" err="1"/>
              <a:t>derivatives</a:t>
            </a:r>
            <a:r>
              <a:rPr lang="pl-PL" dirty="0"/>
              <a:t> and </a:t>
            </a:r>
            <a:r>
              <a:rPr lang="pl-PL" dirty="0" err="1"/>
              <a:t>determine</a:t>
            </a:r>
            <a:r>
              <a:rPr lang="pl-PL" dirty="0"/>
              <a:t> the Value </a:t>
            </a:r>
            <a:r>
              <a:rPr lang="pl-PL" dirty="0" err="1"/>
              <a:t>at</a:t>
            </a:r>
            <a:r>
              <a:rPr lang="pl-PL" dirty="0"/>
              <a:t> RISK of </a:t>
            </a:r>
            <a:r>
              <a:rPr lang="pl-PL" dirty="0" err="1"/>
              <a:t>their</a:t>
            </a:r>
            <a:r>
              <a:rPr lang="pl-PL" dirty="0"/>
              <a:t> investment </a:t>
            </a:r>
            <a:r>
              <a:rPr lang="pl-PL" dirty="0" err="1"/>
              <a:t>portfolios</a:t>
            </a:r>
            <a:r>
              <a:rPr lang="pl-PL" dirty="0"/>
              <a:t>.</a:t>
            </a:r>
          </a:p>
          <a:p>
            <a:r>
              <a:rPr lang="pl-PL" dirty="0"/>
              <a:t>P&amp;G </a:t>
            </a:r>
            <a:r>
              <a:rPr lang="pl-PL" dirty="0" err="1"/>
              <a:t>uses</a:t>
            </a:r>
            <a:r>
              <a:rPr lang="pl-PL" dirty="0"/>
              <a:t> </a:t>
            </a:r>
            <a:r>
              <a:rPr lang="pl-PL" dirty="0" err="1"/>
              <a:t>simulation</a:t>
            </a:r>
            <a:r>
              <a:rPr lang="pl-PL" dirty="0"/>
              <a:t> to model and </a:t>
            </a:r>
            <a:r>
              <a:rPr lang="pl-PL" dirty="0" err="1"/>
              <a:t>hedge</a:t>
            </a:r>
            <a:r>
              <a:rPr lang="pl-PL" dirty="0"/>
              <a:t> </a:t>
            </a:r>
            <a:r>
              <a:rPr lang="pl-PL" dirty="0" err="1"/>
              <a:t>foreign</a:t>
            </a:r>
            <a:r>
              <a:rPr lang="pl-PL" dirty="0"/>
              <a:t> exchange </a:t>
            </a:r>
            <a:r>
              <a:rPr lang="pl-PL" dirty="0" err="1"/>
              <a:t>risk</a:t>
            </a:r>
            <a:endParaRPr lang="pl-PL" dirty="0"/>
          </a:p>
          <a:p>
            <a:r>
              <a:rPr lang="pl-PL" dirty="0" err="1"/>
              <a:t>Sears</a:t>
            </a:r>
            <a:r>
              <a:rPr lang="pl-PL" dirty="0"/>
              <a:t> </a:t>
            </a:r>
            <a:r>
              <a:rPr lang="pl-PL" dirty="0" err="1"/>
              <a:t>uses</a:t>
            </a:r>
            <a:r>
              <a:rPr lang="pl-PL" dirty="0"/>
              <a:t> </a:t>
            </a:r>
            <a:r>
              <a:rPr lang="pl-PL" dirty="0" err="1"/>
              <a:t>simulation</a:t>
            </a:r>
            <a:r>
              <a:rPr lang="pl-PL" dirty="0"/>
              <a:t> to </a:t>
            </a:r>
            <a:r>
              <a:rPr lang="pl-PL" dirty="0" err="1"/>
              <a:t>determin</a:t>
            </a:r>
            <a:r>
              <a:rPr lang="pl-PL" dirty="0"/>
              <a:t> </a:t>
            </a:r>
            <a:r>
              <a:rPr lang="pl-PL" dirty="0" err="1"/>
              <a:t>how</a:t>
            </a:r>
            <a:r>
              <a:rPr lang="pl-PL" dirty="0"/>
              <a:t> </a:t>
            </a:r>
            <a:r>
              <a:rPr lang="pl-PL" dirty="0" err="1"/>
              <a:t>many</a:t>
            </a:r>
            <a:r>
              <a:rPr lang="pl-PL" dirty="0"/>
              <a:t> </a:t>
            </a:r>
            <a:r>
              <a:rPr lang="pl-PL" dirty="0" err="1"/>
              <a:t>units</a:t>
            </a:r>
            <a:r>
              <a:rPr lang="pl-PL" dirty="0"/>
              <a:t> of </a:t>
            </a:r>
            <a:r>
              <a:rPr lang="pl-PL" dirty="0" err="1"/>
              <a:t>each</a:t>
            </a:r>
            <a:r>
              <a:rPr lang="pl-PL" dirty="0"/>
              <a:t> </a:t>
            </a:r>
            <a:r>
              <a:rPr lang="pl-PL" dirty="0" err="1"/>
              <a:t>product</a:t>
            </a:r>
            <a:r>
              <a:rPr lang="pl-PL" dirty="0"/>
              <a:t> </a:t>
            </a:r>
            <a:r>
              <a:rPr lang="pl-PL" dirty="0" err="1"/>
              <a:t>line</a:t>
            </a:r>
            <a:r>
              <a:rPr lang="pl-PL" dirty="0"/>
              <a:t> </a:t>
            </a:r>
            <a:r>
              <a:rPr lang="pl-PL" dirty="0" err="1"/>
              <a:t>should</a:t>
            </a:r>
            <a:r>
              <a:rPr lang="pl-PL" dirty="0"/>
              <a:t> be </a:t>
            </a:r>
            <a:r>
              <a:rPr lang="pl-PL" dirty="0" err="1"/>
              <a:t>ordered</a:t>
            </a:r>
            <a:r>
              <a:rPr lang="pl-PL" dirty="0"/>
              <a:t> from </a:t>
            </a:r>
            <a:r>
              <a:rPr lang="pl-PL" dirty="0" err="1"/>
              <a:t>supliers</a:t>
            </a:r>
            <a:endParaRPr lang="pl-PL" dirty="0"/>
          </a:p>
        </p:txBody>
      </p:sp>
      <p:sp>
        <p:nvSpPr>
          <p:cNvPr id="3" name="Tytuł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Examples</a:t>
            </a:r>
            <a:r>
              <a:rPr lang="pl-PL" dirty="0"/>
              <a:t> of </a:t>
            </a:r>
            <a:r>
              <a:rPr lang="pl-PL" dirty="0" err="1"/>
              <a:t>problems</a:t>
            </a:r>
            <a:r>
              <a:rPr lang="pl-PL" dirty="0"/>
              <a:t> – </a:t>
            </a:r>
            <a:r>
              <a:rPr lang="pl-PL" dirty="0" err="1"/>
              <a:t>simulations</a:t>
            </a:r>
            <a:endParaRPr lang="pl-PL" dirty="0"/>
          </a:p>
        </p:txBody>
      </p:sp>
      <p:sp>
        <p:nvSpPr>
          <p:cNvPr id="4" name="Prostokąt 3"/>
          <p:cNvSpPr/>
          <p:nvPr/>
        </p:nvSpPr>
        <p:spPr>
          <a:xfrm>
            <a:off x="5863389" y="5780003"/>
            <a:ext cx="784057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J</a:t>
            </a:r>
            <a:r>
              <a:rPr lang="pl-PL" sz="16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en-US" sz="1600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Curwin</a:t>
            </a:r>
            <a:r>
              <a:rPr lang="en-US" sz="16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,</a:t>
            </a:r>
            <a:r>
              <a:rPr lang="pl-PL" sz="16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6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R</a:t>
            </a:r>
            <a:r>
              <a:rPr lang="pl-PL" sz="16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.</a:t>
            </a:r>
            <a:r>
              <a:rPr lang="en-US" sz="16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Slater</a:t>
            </a:r>
            <a:r>
              <a:rPr lang="pl-PL" sz="1600" dirty="0"/>
              <a:t> </a:t>
            </a:r>
            <a:r>
              <a:rPr lang="en-US" sz="1600" b="1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Quantitative Methods for Business Decisions</a:t>
            </a:r>
          </a:p>
        </p:txBody>
      </p:sp>
    </p:spTree>
    <p:extLst>
      <p:ext uri="{BB962C8B-B14F-4D97-AF65-F5344CB8AC3E}">
        <p14:creationId xmlns:p14="http://schemas.microsoft.com/office/powerpoint/2010/main" val="6421328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zawartości 1"/>
          <p:cNvSpPr>
            <a:spLocks noGrp="1"/>
          </p:cNvSpPr>
          <p:nvPr>
            <p:ph idx="1"/>
          </p:nvPr>
        </p:nvSpPr>
        <p:spPr>
          <a:xfrm>
            <a:off x="609600" y="1270467"/>
            <a:ext cx="10972800" cy="4464496"/>
          </a:xfrm>
        </p:spPr>
        <p:txBody>
          <a:bodyPr/>
          <a:lstStyle/>
          <a:p>
            <a:r>
              <a:rPr lang="pl-PL" dirty="0" err="1"/>
              <a:t>Allocation</a:t>
            </a:r>
            <a:r>
              <a:rPr lang="pl-PL" dirty="0"/>
              <a:t> of </a:t>
            </a:r>
            <a:r>
              <a:rPr lang="pl-PL" dirty="0" err="1"/>
              <a:t>machines</a:t>
            </a:r>
            <a:r>
              <a:rPr lang="pl-PL" dirty="0"/>
              <a:t> – </a:t>
            </a:r>
            <a:r>
              <a:rPr lang="pl-PL" dirty="0" err="1"/>
              <a:t>provides</a:t>
            </a:r>
            <a:r>
              <a:rPr lang="pl-PL" dirty="0"/>
              <a:t> a </a:t>
            </a:r>
            <a:r>
              <a:rPr lang="pl-PL" dirty="0" err="1"/>
              <a:t>means</a:t>
            </a:r>
            <a:r>
              <a:rPr lang="pl-PL" dirty="0"/>
              <a:t> for </a:t>
            </a:r>
            <a:r>
              <a:rPr lang="pl-PL" dirty="0" err="1"/>
              <a:t>allocationg</a:t>
            </a:r>
            <a:r>
              <a:rPr lang="pl-PL" dirty="0"/>
              <a:t> </a:t>
            </a:r>
            <a:r>
              <a:rPr lang="pl-PL" dirty="0" err="1"/>
              <a:t>machines</a:t>
            </a:r>
            <a:r>
              <a:rPr lang="pl-PL" dirty="0"/>
              <a:t> to </a:t>
            </a:r>
            <a:r>
              <a:rPr lang="pl-PL" dirty="0" err="1"/>
              <a:t>those</a:t>
            </a:r>
            <a:r>
              <a:rPr lang="pl-PL" dirty="0"/>
              <a:t> </a:t>
            </a:r>
            <a:r>
              <a:rPr lang="pl-PL" dirty="0" err="1"/>
              <a:t>factory</a:t>
            </a:r>
            <a:r>
              <a:rPr lang="pl-PL" dirty="0"/>
              <a:t> </a:t>
            </a:r>
            <a:r>
              <a:rPr lang="pl-PL" dirty="0" err="1"/>
              <a:t>orders</a:t>
            </a:r>
            <a:r>
              <a:rPr lang="pl-PL" dirty="0"/>
              <a:t> </a:t>
            </a:r>
            <a:r>
              <a:rPr lang="pl-PL" dirty="0" err="1"/>
              <a:t>best</a:t>
            </a:r>
            <a:r>
              <a:rPr lang="pl-PL" dirty="0"/>
              <a:t> </a:t>
            </a:r>
            <a:r>
              <a:rPr lang="pl-PL" dirty="0" err="1"/>
              <a:t>suited</a:t>
            </a:r>
            <a:r>
              <a:rPr lang="pl-PL" dirty="0"/>
              <a:t> for </a:t>
            </a:r>
            <a:r>
              <a:rPr lang="pl-PL" dirty="0" err="1"/>
              <a:t>each</a:t>
            </a:r>
            <a:r>
              <a:rPr lang="pl-PL" dirty="0"/>
              <a:t> </a:t>
            </a:r>
            <a:r>
              <a:rPr lang="pl-PL" dirty="0" err="1"/>
              <a:t>type</a:t>
            </a:r>
            <a:r>
              <a:rPr lang="pl-PL" dirty="0"/>
              <a:t> of </a:t>
            </a:r>
            <a:r>
              <a:rPr lang="pl-PL" dirty="0" err="1"/>
              <a:t>machine</a:t>
            </a:r>
            <a:r>
              <a:rPr lang="pl-PL" dirty="0"/>
              <a:t> to </a:t>
            </a:r>
            <a:r>
              <a:rPr lang="pl-PL" dirty="0" err="1"/>
              <a:t>minimize</a:t>
            </a:r>
            <a:r>
              <a:rPr lang="pl-PL" dirty="0"/>
              <a:t> </a:t>
            </a:r>
            <a:r>
              <a:rPr lang="pl-PL" dirty="0" err="1"/>
              <a:t>costs</a:t>
            </a:r>
            <a:r>
              <a:rPr lang="pl-PL" dirty="0"/>
              <a:t> and to </a:t>
            </a:r>
            <a:r>
              <a:rPr lang="pl-PL" dirty="0" err="1"/>
              <a:t>meet</a:t>
            </a:r>
            <a:r>
              <a:rPr lang="pl-PL" dirty="0"/>
              <a:t> </a:t>
            </a:r>
            <a:r>
              <a:rPr lang="pl-PL" dirty="0" err="1"/>
              <a:t>specific</a:t>
            </a:r>
            <a:r>
              <a:rPr lang="pl-PL" dirty="0"/>
              <a:t> </a:t>
            </a:r>
            <a:r>
              <a:rPr lang="pl-PL" dirty="0" err="1"/>
              <a:t>delivery</a:t>
            </a:r>
            <a:r>
              <a:rPr lang="pl-PL" dirty="0"/>
              <a:t> </a:t>
            </a:r>
            <a:r>
              <a:rPr lang="pl-PL" dirty="0" err="1"/>
              <a:t>dates</a:t>
            </a:r>
            <a:endParaRPr lang="pl-PL" dirty="0"/>
          </a:p>
          <a:p>
            <a:endParaRPr lang="pl-PL" dirty="0"/>
          </a:p>
          <a:p>
            <a:r>
              <a:rPr lang="pl-PL" dirty="0" err="1"/>
              <a:t>Allocation</a:t>
            </a:r>
            <a:r>
              <a:rPr lang="pl-PL" dirty="0"/>
              <a:t> of </a:t>
            </a:r>
            <a:r>
              <a:rPr lang="pl-PL" dirty="0" err="1"/>
              <a:t>fixed</a:t>
            </a:r>
            <a:r>
              <a:rPr lang="pl-PL" dirty="0"/>
              <a:t> </a:t>
            </a:r>
            <a:r>
              <a:rPr lang="pl-PL" dirty="0" err="1"/>
              <a:t>assets</a:t>
            </a:r>
            <a:r>
              <a:rPr lang="pl-PL" dirty="0"/>
              <a:t> – </a:t>
            </a:r>
            <a:r>
              <a:rPr lang="pl-PL" dirty="0" err="1"/>
              <a:t>determines</a:t>
            </a:r>
            <a:r>
              <a:rPr lang="pl-PL" dirty="0"/>
              <a:t> the </a:t>
            </a:r>
            <a:r>
              <a:rPr lang="pl-PL" dirty="0" err="1"/>
              <a:t>proper</a:t>
            </a:r>
            <a:r>
              <a:rPr lang="pl-PL" dirty="0"/>
              <a:t> </a:t>
            </a:r>
            <a:r>
              <a:rPr lang="pl-PL" dirty="0" err="1"/>
              <a:t>allocation</a:t>
            </a:r>
            <a:r>
              <a:rPr lang="pl-PL" dirty="0"/>
              <a:t> of </a:t>
            </a:r>
            <a:r>
              <a:rPr lang="pl-PL" dirty="0" err="1"/>
              <a:t>fixed</a:t>
            </a:r>
            <a:r>
              <a:rPr lang="pl-PL" dirty="0"/>
              <a:t> </a:t>
            </a:r>
            <a:r>
              <a:rPr lang="pl-PL" dirty="0" err="1"/>
              <a:t>assets</a:t>
            </a:r>
            <a:r>
              <a:rPr lang="pl-PL" dirty="0"/>
              <a:t>, </a:t>
            </a:r>
            <a:r>
              <a:rPr lang="pl-PL" dirty="0" err="1"/>
              <a:t>such</a:t>
            </a:r>
            <a:r>
              <a:rPr lang="pl-PL" dirty="0"/>
              <a:t> as trucks, to </a:t>
            </a:r>
            <a:r>
              <a:rPr lang="pl-PL" dirty="0" err="1"/>
              <a:t>those</a:t>
            </a:r>
            <a:r>
              <a:rPr lang="pl-PL" dirty="0"/>
              <a:t> regions of the country </a:t>
            </a:r>
            <a:r>
              <a:rPr lang="pl-PL" dirty="0" err="1"/>
              <a:t>where</a:t>
            </a:r>
            <a:r>
              <a:rPr lang="pl-PL" dirty="0"/>
              <a:t> </a:t>
            </a:r>
            <a:r>
              <a:rPr lang="pl-PL" dirty="0" err="1"/>
              <a:t>assets</a:t>
            </a:r>
            <a:r>
              <a:rPr lang="pl-PL" dirty="0"/>
              <a:t> of </a:t>
            </a:r>
            <a:r>
              <a:rPr lang="pl-PL" dirty="0" err="1"/>
              <a:t>each</a:t>
            </a:r>
            <a:r>
              <a:rPr lang="pl-PL" dirty="0"/>
              <a:t> </a:t>
            </a:r>
            <a:r>
              <a:rPr lang="pl-PL" dirty="0" err="1"/>
              <a:t>type</a:t>
            </a:r>
            <a:r>
              <a:rPr lang="pl-PL" dirty="0"/>
              <a:t> </a:t>
            </a:r>
            <a:r>
              <a:rPr lang="pl-PL" dirty="0" err="1"/>
              <a:t>operates</a:t>
            </a:r>
            <a:r>
              <a:rPr lang="pl-PL" dirty="0"/>
              <a:t> </a:t>
            </a:r>
            <a:r>
              <a:rPr lang="pl-PL" dirty="0" err="1"/>
              <a:t>best</a:t>
            </a:r>
            <a:r>
              <a:rPr lang="pl-PL" dirty="0"/>
              <a:t> in </a:t>
            </a:r>
            <a:r>
              <a:rPr lang="pl-PL" dirty="0" err="1"/>
              <a:t>terms</a:t>
            </a:r>
            <a:r>
              <a:rPr lang="pl-PL" dirty="0"/>
              <a:t> of </a:t>
            </a:r>
            <a:r>
              <a:rPr lang="pl-PL" dirty="0" err="1"/>
              <a:t>loading</a:t>
            </a:r>
            <a:r>
              <a:rPr lang="pl-PL" dirty="0"/>
              <a:t> </a:t>
            </a:r>
            <a:r>
              <a:rPr lang="pl-PL" dirty="0" err="1"/>
              <a:t>or</a:t>
            </a:r>
            <a:r>
              <a:rPr lang="pl-PL" dirty="0"/>
              <a:t> </a:t>
            </a:r>
            <a:r>
              <a:rPr lang="pl-PL" dirty="0" err="1"/>
              <a:t>climate</a:t>
            </a:r>
            <a:r>
              <a:rPr lang="pl-PL" dirty="0"/>
              <a:t> </a:t>
            </a:r>
            <a:r>
              <a:rPr lang="pl-PL" dirty="0" err="1"/>
              <a:t>conditions</a:t>
            </a:r>
            <a:endParaRPr lang="pl-PL" dirty="0"/>
          </a:p>
          <a:p>
            <a:endParaRPr lang="pl-PL" dirty="0"/>
          </a:p>
          <a:p>
            <a:r>
              <a:rPr lang="pl-PL" dirty="0" err="1"/>
              <a:t>Determination</a:t>
            </a:r>
            <a:r>
              <a:rPr lang="pl-PL" dirty="0"/>
              <a:t> of </a:t>
            </a:r>
            <a:r>
              <a:rPr lang="pl-PL" dirty="0" err="1"/>
              <a:t>freight</a:t>
            </a:r>
            <a:r>
              <a:rPr lang="pl-PL" dirty="0"/>
              <a:t> </a:t>
            </a:r>
            <a:r>
              <a:rPr lang="pl-PL" dirty="0" err="1"/>
              <a:t>carriers</a:t>
            </a:r>
            <a:r>
              <a:rPr lang="pl-PL" dirty="0"/>
              <a:t> – </a:t>
            </a:r>
            <a:r>
              <a:rPr lang="pl-PL" dirty="0" err="1"/>
              <a:t>provides</a:t>
            </a:r>
            <a:r>
              <a:rPr lang="pl-PL" dirty="0"/>
              <a:t> management with </a:t>
            </a:r>
            <a:r>
              <a:rPr lang="pl-PL" dirty="0" err="1"/>
              <a:t>means</a:t>
            </a:r>
            <a:r>
              <a:rPr lang="pl-PL" dirty="0"/>
              <a:t> for </a:t>
            </a:r>
            <a:r>
              <a:rPr lang="pl-PL" dirty="0" err="1"/>
              <a:t>determining</a:t>
            </a:r>
            <a:r>
              <a:rPr lang="pl-PL" dirty="0"/>
              <a:t> </a:t>
            </a:r>
            <a:r>
              <a:rPr lang="pl-PL" dirty="0" err="1"/>
              <a:t>which</a:t>
            </a:r>
            <a:r>
              <a:rPr lang="pl-PL" dirty="0"/>
              <a:t> </a:t>
            </a:r>
            <a:r>
              <a:rPr lang="pl-PL" dirty="0" err="1"/>
              <a:t>freight</a:t>
            </a:r>
            <a:r>
              <a:rPr lang="pl-PL" dirty="0"/>
              <a:t> </a:t>
            </a:r>
            <a:r>
              <a:rPr lang="pl-PL" dirty="0" err="1"/>
              <a:t>carriers</a:t>
            </a:r>
            <a:r>
              <a:rPr lang="pl-PL" dirty="0"/>
              <a:t> </a:t>
            </a:r>
            <a:r>
              <a:rPr lang="pl-PL" dirty="0" err="1"/>
              <a:t>feature</a:t>
            </a:r>
            <a:r>
              <a:rPr lang="pl-PL" dirty="0"/>
              <a:t> the </a:t>
            </a:r>
            <a:r>
              <a:rPr lang="pl-PL" dirty="0" err="1"/>
              <a:t>lowest</a:t>
            </a:r>
            <a:r>
              <a:rPr lang="pl-PL" dirty="0"/>
              <a:t> </a:t>
            </a:r>
            <a:r>
              <a:rPr lang="pl-PL" dirty="0" err="1"/>
              <a:t>prices</a:t>
            </a:r>
            <a:r>
              <a:rPr lang="pl-PL" dirty="0"/>
              <a:t> for </a:t>
            </a:r>
            <a:r>
              <a:rPr lang="pl-PL" dirty="0" err="1"/>
              <a:t>hauling</a:t>
            </a:r>
            <a:r>
              <a:rPr lang="pl-PL" dirty="0"/>
              <a:t> the </a:t>
            </a:r>
            <a:r>
              <a:rPr lang="pl-PL" dirty="0" err="1"/>
              <a:t>company’s</a:t>
            </a:r>
            <a:r>
              <a:rPr lang="pl-PL" dirty="0"/>
              <a:t> </a:t>
            </a:r>
            <a:r>
              <a:rPr lang="pl-PL" dirty="0" err="1"/>
              <a:t>finished</a:t>
            </a:r>
            <a:r>
              <a:rPr lang="pl-PL" dirty="0"/>
              <a:t> products</a:t>
            </a:r>
          </a:p>
        </p:txBody>
      </p:sp>
      <p:sp>
        <p:nvSpPr>
          <p:cNvPr id="3" name="Tytuł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Examples</a:t>
            </a:r>
            <a:r>
              <a:rPr lang="pl-PL" dirty="0"/>
              <a:t> of </a:t>
            </a:r>
            <a:r>
              <a:rPr lang="pl-PL" dirty="0" err="1"/>
              <a:t>problems</a:t>
            </a:r>
            <a:r>
              <a:rPr lang="pl-PL" dirty="0"/>
              <a:t> – </a:t>
            </a:r>
            <a:r>
              <a:rPr lang="pl-PL" dirty="0" err="1"/>
              <a:t>transportation</a:t>
            </a:r>
            <a:r>
              <a:rPr lang="pl-PL" dirty="0"/>
              <a:t> </a:t>
            </a:r>
            <a:r>
              <a:rPr lang="pl-PL" dirty="0" err="1"/>
              <a:t>method</a:t>
            </a:r>
            <a:endParaRPr lang="pl-PL" dirty="0"/>
          </a:p>
        </p:txBody>
      </p:sp>
      <p:sp>
        <p:nvSpPr>
          <p:cNvPr id="4" name="Prostokąt 3"/>
          <p:cNvSpPr/>
          <p:nvPr/>
        </p:nvSpPr>
        <p:spPr>
          <a:xfrm>
            <a:off x="4090987" y="5656892"/>
            <a:ext cx="810101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R</a:t>
            </a:r>
            <a:r>
              <a:rPr lang="pl-PL" sz="16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.</a:t>
            </a:r>
            <a:r>
              <a:rPr lang="en-US" sz="16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J. </a:t>
            </a:r>
            <a:r>
              <a:rPr lang="en-US" sz="1600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Thierauf</a:t>
            </a:r>
            <a:r>
              <a:rPr lang="en-US" sz="16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,</a:t>
            </a:r>
            <a:r>
              <a:rPr lang="pl-PL" sz="16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6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J</a:t>
            </a:r>
            <a:r>
              <a:rPr lang="pl-PL" sz="16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.</a:t>
            </a:r>
            <a:r>
              <a:rPr lang="en-US" sz="16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J. </a:t>
            </a:r>
            <a:r>
              <a:rPr lang="en-US" sz="1600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Hoctor</a:t>
            </a:r>
            <a:r>
              <a:rPr lang="pl-PL" sz="16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600" b="1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Smart Business Systems for the Optimized Organization</a:t>
            </a:r>
          </a:p>
          <a:p>
            <a:r>
              <a:rPr lang="en-US" sz="16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 </a:t>
            </a:r>
            <a:endParaRPr lang="pl-PL" sz="1600" dirty="0"/>
          </a:p>
        </p:txBody>
      </p:sp>
    </p:spTree>
    <p:extLst>
      <p:ext uri="{BB962C8B-B14F-4D97-AF65-F5344CB8AC3E}">
        <p14:creationId xmlns:p14="http://schemas.microsoft.com/office/powerpoint/2010/main" val="12732407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7980" y="0"/>
            <a:ext cx="7587916" cy="6068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4095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0"/>
            <a:ext cx="9677400" cy="604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919790"/>
      </p:ext>
    </p:extLst>
  </p:cSld>
  <p:clrMapOvr>
    <a:masterClrMapping/>
  </p:clrMapOvr>
</p:sld>
</file>

<file path=ppt/theme/theme1.xml><?xml version="1.0" encoding="utf-8"?>
<a:theme xmlns:a="http://schemas.openxmlformats.org/drawingml/2006/main" name="szablonWEUG_jasny_eng">
  <a:themeElements>
    <a:clrScheme name="Pakiet 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Pakiet 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szablonWEUG_jasny_eng_bez_zdjec</Template>
  <TotalTime>867</TotalTime>
  <Words>735</Words>
  <Application>Microsoft Office PowerPoint</Application>
  <PresentationFormat>Panoramiczny</PresentationFormat>
  <Paragraphs>149</Paragraphs>
  <Slides>36</Slides>
  <Notes>0</Notes>
  <HiddenSlides>0</HiddenSlides>
  <MMClips>1</MMClips>
  <ScaleCrop>false</ScaleCrop>
  <HeadingPairs>
    <vt:vector size="6" baseType="variant">
      <vt:variant>
        <vt:lpstr>Używane czcionki</vt:lpstr>
      </vt:variant>
      <vt:variant>
        <vt:i4>4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36</vt:i4>
      </vt:variant>
    </vt:vector>
  </HeadingPairs>
  <TitlesOfParts>
    <vt:vector size="41" baseType="lpstr">
      <vt:lpstr>Arial</vt:lpstr>
      <vt:lpstr>Calibri</vt:lpstr>
      <vt:lpstr>Courier New</vt:lpstr>
      <vt:lpstr>Wingdings</vt:lpstr>
      <vt:lpstr>szablonWEUG_jasny_eng</vt:lpstr>
      <vt:lpstr>IT-Solvable Problems in Economics &amp; Business</vt:lpstr>
      <vt:lpstr>Software suport for business (Google hits)</vt:lpstr>
      <vt:lpstr>Software categories</vt:lpstr>
      <vt:lpstr>What problems are there to solve?</vt:lpstr>
      <vt:lpstr>Simple problems</vt:lpstr>
      <vt:lpstr>Examples of problems – simulations</vt:lpstr>
      <vt:lpstr>Examples of problems – transportation method</vt:lpstr>
      <vt:lpstr>Prezentacja programu PowerPoint</vt:lpstr>
      <vt:lpstr>Prezentacja programu PowerPoint</vt:lpstr>
      <vt:lpstr>Prezentacja programu PowerPoint</vt:lpstr>
      <vt:lpstr>Different applications</vt:lpstr>
      <vt:lpstr>Available software?</vt:lpstr>
      <vt:lpstr>In house development?</vt:lpstr>
      <vt:lpstr>Framework development?</vt:lpstr>
      <vt:lpstr>Programming languages (TIOBE Index Feb 2017)</vt:lpstr>
      <vt:lpstr>Introduction to  GitHub and Python</vt:lpstr>
      <vt:lpstr>How to work on the same project in large group?</vt:lpstr>
      <vt:lpstr>Setting the space – version control</vt:lpstr>
      <vt:lpstr>Version control?</vt:lpstr>
      <vt:lpstr>Local version control</vt:lpstr>
      <vt:lpstr>Centralized version control</vt:lpstr>
      <vt:lpstr>Centralized version control</vt:lpstr>
      <vt:lpstr>Distributed version control</vt:lpstr>
      <vt:lpstr>Distributed version control</vt:lpstr>
      <vt:lpstr>How GitHub works?</vt:lpstr>
      <vt:lpstr>Task 0: Set-up your GitHub account</vt:lpstr>
      <vt:lpstr>Prezentacja programu PowerPoint</vt:lpstr>
      <vt:lpstr>Python programming language</vt:lpstr>
      <vt:lpstr>Prezentacja programu PowerPoint</vt:lpstr>
      <vt:lpstr>Python philosophy</vt:lpstr>
      <vt:lpstr>Python environment: IDLE</vt:lpstr>
      <vt:lpstr>Prezentacja programu PowerPoint</vt:lpstr>
      <vt:lpstr>Prezentacja programu PowerPoint</vt:lpstr>
      <vt:lpstr>Prezentacja programu PowerPoint</vt:lpstr>
      <vt:lpstr>Python: example code</vt:lpstr>
      <vt:lpstr>What happens in ATM?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Solvable problems in</dc:title>
  <dc:creator>Marcin Skurczynski</dc:creator>
  <cp:lastModifiedBy>Marcin Skurczynski</cp:lastModifiedBy>
  <cp:revision>39</cp:revision>
  <dcterms:created xsi:type="dcterms:W3CDTF">2015-03-04T14:05:36Z</dcterms:created>
  <dcterms:modified xsi:type="dcterms:W3CDTF">2017-02-23T08:48:36Z</dcterms:modified>
</cp:coreProperties>
</file>